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4"/>
  </p:notesMasterIdLst>
  <p:sldIdLst>
    <p:sldId id="259" r:id="rId2"/>
    <p:sldId id="304" r:id="rId3"/>
    <p:sldId id="262" r:id="rId4"/>
    <p:sldId id="263" r:id="rId5"/>
    <p:sldId id="265" r:id="rId6"/>
    <p:sldId id="266" r:id="rId7"/>
    <p:sldId id="302" r:id="rId8"/>
    <p:sldId id="303" r:id="rId9"/>
    <p:sldId id="272" r:id="rId10"/>
    <p:sldId id="273" r:id="rId11"/>
    <p:sldId id="270" r:id="rId12"/>
    <p:sldId id="301" r:id="rId1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5" roundtripDataSignature="AMtx7mjBPHm5BG3NCEzBoon8tlgbaiC1i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298D"/>
    <a:srgbClr val="6F318F"/>
    <a:srgbClr val="72685B"/>
    <a:srgbClr val="EA8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352"/>
    <p:restoredTop sz="94750"/>
  </p:normalViewPr>
  <p:slideViewPr>
    <p:cSldViewPr snapToGrid="0">
      <p:cViewPr varScale="1">
        <p:scale>
          <a:sx n="128" d="100"/>
          <a:sy n="128" d="100"/>
        </p:scale>
        <p:origin x="168" y="2616"/>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customschemas.google.com/relationships/presentationmetadata" Target="metadata"/><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http://www.youtube.com/watch?v=V7oCfRpCepY"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www.youtube.com/watch?v=Me7sjZlvCFI"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www.youtube.com/watch?v=29EZQWzgwhI"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www.youtube.com/watch?v=cExJqjPBhjA"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7.jp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www.youtube.com/watch?v=1qIMcEFr8EI"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www.youtube.com/watch?v=XjyrTljaN3Q" TargetMode="External"/><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9.jp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hyperlink" Target="http://www.youtube.com/watch?v=y9yDgarRoRM"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www.youtube.com/watch?v=d2Q0mQc1yaA"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hyperlink" Target="http://www.youtube.com/watch?v=AHUQ_L1um-s"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www.youtube.com/watch?v=M_sqNsV9pv8"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www.youtube.com/watch?v=fUzn_Q24S2M"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www.youtube.com/watch?v=OEWUl26AGMg"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www.youtube.com/watch?v=hibwajdCBKc"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www.youtube.com/watch?v=od5IC5rw488"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www.youtube.com/watch?v=o_cskfZO4bQ"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www.youtube.com/watch?v=wSuEchMk_PI"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www.youtube.com/watch?v=VXfuvQ2tjFw"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1.xml"/><Relationship Id="rId1" Type="http://schemas.openxmlformats.org/officeDocument/2006/relationships/video" Target="https://www.youtube.com/embed/7WhuDOxlZbg?feature=oembed" TargetMode="External"/><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sX5zit4VpCE?feature=oembed" TargetMode="External"/><Relationship Id="rId4" Type="http://schemas.openxmlformats.org/officeDocument/2006/relationships/image" Target="../media/image32.jpe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1.xml"/><Relationship Id="rId1" Type="http://schemas.openxmlformats.org/officeDocument/2006/relationships/video" Target="https://www.youtube.com/embed/oUHMVgW5ICo?feature=oembed" TargetMode="External"/><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BfNUCk40uWQ?feature=oembed" TargetMode="External"/><Relationship Id="rId4" Type="http://schemas.openxmlformats.org/officeDocument/2006/relationships/image" Target="../media/image34.jpe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iskA2ZemWOA?feature=oembed" TargetMode="External"/><Relationship Id="rId4" Type="http://schemas.openxmlformats.org/officeDocument/2006/relationships/image" Target="../media/image35.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EA8C33"/>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2" name="Google Shape;20;g2c0bebbdf16_3_232">
            <a:extLst>
              <a:ext uri="{FF2B5EF4-FFF2-40B4-BE49-F238E27FC236}">
                <a16:creationId xmlns:a16="http://schemas.microsoft.com/office/drawing/2014/main" id="{617EABED-B738-B624-56B2-3D222D5A0794}"/>
              </a:ext>
            </a:extLst>
          </p:cNvPr>
          <p:cNvPicPr preferRelativeResize="0"/>
          <p:nvPr userDrawn="1"/>
        </p:nvPicPr>
        <p:blipFill rotWithShape="1">
          <a:blip r:embed="rId2">
            <a:alphaModFix/>
          </a:blip>
          <a:srcRect/>
          <a:stretch/>
        </p:blipFill>
        <p:spPr>
          <a:xfrm>
            <a:off x="8078869" y="-7435"/>
            <a:ext cx="1080000" cy="1080000"/>
          </a:xfrm>
          <a:prstGeom prst="rect">
            <a:avLst/>
          </a:prstGeom>
          <a:noFill/>
          <a:ln>
            <a:noFill/>
          </a:ln>
        </p:spPr>
      </p:pic>
    </p:spTree>
    <p:extLst>
      <p:ext uri="{BB962C8B-B14F-4D97-AF65-F5344CB8AC3E}">
        <p14:creationId xmlns:p14="http://schemas.microsoft.com/office/powerpoint/2010/main" val="2209038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60"/>
        <p:cNvGrpSpPr/>
        <p:nvPr/>
      </p:nvGrpSpPr>
      <p:grpSpPr>
        <a:xfrm>
          <a:off x="0" y="0"/>
          <a:ext cx="0" cy="0"/>
          <a:chOff x="0" y="0"/>
          <a:chExt cx="0" cy="0"/>
        </a:xfrm>
      </p:grpSpPr>
      <p:sp>
        <p:nvSpPr>
          <p:cNvPr id="61" name="Google Shape;61;p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Bedankt voor uw deelname aan deze leermodule</a:t>
            </a:r>
            <a:endParaRPr dirty="0"/>
          </a:p>
        </p:txBody>
      </p:sp>
      <p:sp>
        <p:nvSpPr>
          <p:cNvPr id="62" name="Google Shape;62;p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3" name="Afbeelding 2" descr="Afbeelding met tekst, schermopname, Lettertype, logo&#10;&#10;Automatisch gegenereerde beschrijving">
            <a:extLst>
              <a:ext uri="{FF2B5EF4-FFF2-40B4-BE49-F238E27FC236}">
                <a16:creationId xmlns:a16="http://schemas.microsoft.com/office/drawing/2014/main" id="{BABE341D-7F78-FD76-962E-07CEA9993B1F}"/>
              </a:ext>
            </a:extLst>
          </p:cNvPr>
          <p:cNvPicPr>
            <a:picLocks noChangeAspect="1"/>
          </p:cNvPicPr>
          <p:nvPr userDrawn="1"/>
        </p:nvPicPr>
        <p:blipFill>
          <a:blip r:embed="rId2"/>
          <a:stretch>
            <a:fillRect/>
          </a:stretch>
        </p:blipFill>
        <p:spPr>
          <a:xfrm>
            <a:off x="685800" y="1082269"/>
            <a:ext cx="7772400" cy="3214572"/>
          </a:xfrm>
          <a:prstGeom prst="rect">
            <a:avLst/>
          </a:prstGeom>
        </p:spPr>
      </p:pic>
      <p:sp>
        <p:nvSpPr>
          <p:cNvPr id="4" name="Google Shape;73;p11">
            <a:extLst>
              <a:ext uri="{FF2B5EF4-FFF2-40B4-BE49-F238E27FC236}">
                <a16:creationId xmlns:a16="http://schemas.microsoft.com/office/drawing/2014/main" id="{1B8FA604-6294-5119-622B-1E911A0490E0}"/>
              </a:ext>
            </a:extLst>
          </p:cNvPr>
          <p:cNvSpPr txBox="1">
            <a:spLocks noGrp="1"/>
          </p:cNvSpPr>
          <p:nvPr>
            <p:ph type="body" idx="1" hasCustomPrompt="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r>
              <a:rPr lang="nl-NL" dirty="0"/>
              <a:t>Namens al onze partners!</a:t>
            </a:r>
            <a:endParaRPr dirty="0"/>
          </a:p>
        </p:txBody>
      </p:sp>
    </p:spTree>
    <p:extLst>
      <p:ext uri="{BB962C8B-B14F-4D97-AF65-F5344CB8AC3E}">
        <p14:creationId xmlns:p14="http://schemas.microsoft.com/office/powerpoint/2010/main" val="1707975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Reis 3">
  <p:cSld name="TITLE_1_1_1">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g2bd96343ee2_0_20"/>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dirty="0"/>
          </a:p>
        </p:txBody>
      </p:sp>
      <p:sp>
        <p:nvSpPr>
          <p:cNvPr id="47" name="Google Shape;47;g2bd96343ee2_0_20"/>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dirty="0"/>
          </a:p>
        </p:txBody>
      </p:sp>
      <p:sp>
        <p:nvSpPr>
          <p:cNvPr id="48" name="Google Shape;48;g2bd96343ee2_0_2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Zeil">
  <p:cSld name="TITLE_1">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g2bd96343ee2_0_4"/>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5" name="Google Shape;85;g2bd96343ee2_0_4"/>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86" name="Google Shape;86;g2bd96343ee2_0_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Reis 2">
  <p:cSld name="TITLE_1_1">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Google Shape;88;g2bd96343ee2_0_12"/>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9" name="Google Shape;89;g2bd96343ee2_0_12"/>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0" name="Google Shape;90;g2bd96343ee2_0_1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Reis 2 1">
  <p:cSld name="TITLE_1_1_2">
    <p:bg>
      <p:bgPr>
        <a:blipFill>
          <a:blip r:embed="rId2">
            <a:alphaModFix/>
          </a:blip>
          <a:stretch>
            <a:fillRect/>
          </a:stretch>
        </a:blipFill>
        <a:effectLst/>
      </p:bgPr>
    </p:bg>
    <p:spTree>
      <p:nvGrpSpPr>
        <p:cNvPr id="1" name="Shape 91"/>
        <p:cNvGrpSpPr/>
        <p:nvPr/>
      </p:nvGrpSpPr>
      <p:grpSpPr>
        <a:xfrm>
          <a:off x="0" y="0"/>
          <a:ext cx="0" cy="0"/>
          <a:chOff x="0" y="0"/>
          <a:chExt cx="0" cy="0"/>
        </a:xfrm>
      </p:grpSpPr>
      <p:sp>
        <p:nvSpPr>
          <p:cNvPr id="92" name="Google Shape;92;g2bdfab74ecd_0_41"/>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3" name="Google Shape;93;g2bdfab74ecd_0_4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Reis 4">
  <p:cSld name="TITLE_1_1_1_1_1">
    <p:bg>
      <p:bgPr>
        <a:blipFill>
          <a:blip r:embed="rId2">
            <a:alphaModFix/>
          </a:blip>
          <a:stretch>
            <a:fillRect/>
          </a:stretch>
        </a:blipFill>
        <a:effectLst/>
      </p:bgPr>
    </p:bg>
    <p:spTree>
      <p:nvGrpSpPr>
        <p:cNvPr id="1" name="Shape 94"/>
        <p:cNvGrpSpPr/>
        <p:nvPr/>
      </p:nvGrpSpPr>
      <p:grpSpPr>
        <a:xfrm>
          <a:off x="0" y="0"/>
          <a:ext cx="0" cy="0"/>
          <a:chOff x="0" y="0"/>
          <a:chExt cx="0" cy="0"/>
        </a:xfrm>
      </p:grpSpPr>
      <p:sp>
        <p:nvSpPr>
          <p:cNvPr id="95" name="Google Shape;95;g2bd96343ee2_0_36"/>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96" name="Google Shape;96;g2bd96343ee2_0_36"/>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7" name="Google Shape;97;g2bd96343ee2_0_3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Reis 5">
  <p:cSld name="TITLE_1_1_1_1_1_1">
    <p:bg>
      <p:bgPr>
        <a:blipFill>
          <a:blip r:embed="rId2">
            <a:alphaModFix/>
          </a:blip>
          <a:stretch>
            <a:fillRect/>
          </a:stretch>
        </a:blipFill>
        <a:effectLst/>
      </p:bgPr>
    </p:bg>
    <p:spTree>
      <p:nvGrpSpPr>
        <p:cNvPr id="1" name="Shape 98"/>
        <p:cNvGrpSpPr/>
        <p:nvPr/>
      </p:nvGrpSpPr>
      <p:grpSpPr>
        <a:xfrm>
          <a:off x="0" y="0"/>
          <a:ext cx="0" cy="0"/>
          <a:chOff x="0" y="0"/>
          <a:chExt cx="0" cy="0"/>
        </a:xfrm>
      </p:grpSpPr>
      <p:sp>
        <p:nvSpPr>
          <p:cNvPr id="99" name="Google Shape;99;g2bd96343ee2_0_44"/>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0" name="Google Shape;100;g2bd96343ee2_0_44"/>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1" name="Google Shape;101;g2bd96343ee2_0_4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Reis 6">
  <p:cSld name="TITLE_1_1_1_1_1_1_1">
    <p:bg>
      <p:bgPr>
        <a:blipFill>
          <a:blip r:embed="rId2">
            <a:alphaModFix/>
          </a:blip>
          <a:stretch>
            <a:fillRect/>
          </a:stretch>
        </a:blipFill>
        <a:effectLst/>
      </p:bgPr>
    </p:bg>
    <p:spTree>
      <p:nvGrpSpPr>
        <p:cNvPr id="1" name="Shape 102"/>
        <p:cNvGrpSpPr/>
        <p:nvPr/>
      </p:nvGrpSpPr>
      <p:grpSpPr>
        <a:xfrm>
          <a:off x="0" y="0"/>
          <a:ext cx="0" cy="0"/>
          <a:chOff x="0" y="0"/>
          <a:chExt cx="0" cy="0"/>
        </a:xfrm>
      </p:grpSpPr>
      <p:sp>
        <p:nvSpPr>
          <p:cNvPr id="103" name="Google Shape;103;g2bd96343ee2_0_52"/>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4" name="Google Shape;104;g2bd96343ee2_0_52"/>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5" name="Google Shape;105;g2bd96343ee2_0_5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Zijwiel">
  <p:cSld name="TITLE_1_1_1_1_1_1_1_1">
    <p:bg>
      <p:bgPr>
        <a:blipFill>
          <a:blip r:embed="rId2">
            <a:alphaModFix/>
          </a:blip>
          <a:stretch>
            <a:fillRect/>
          </a:stretch>
        </a:blipFill>
        <a:effectLst/>
      </p:bgPr>
    </p:bg>
    <p:spTree>
      <p:nvGrpSpPr>
        <p:cNvPr id="1" name="Shape 106"/>
        <p:cNvGrpSpPr/>
        <p:nvPr/>
      </p:nvGrpSpPr>
      <p:grpSpPr>
        <a:xfrm>
          <a:off x="0" y="0"/>
          <a:ext cx="0" cy="0"/>
          <a:chOff x="0" y="0"/>
          <a:chExt cx="0" cy="0"/>
        </a:xfrm>
      </p:grpSpPr>
      <p:sp>
        <p:nvSpPr>
          <p:cNvPr id="107" name="Google Shape;107;g2bd96343ee2_0_60"/>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8" name="Google Shape;108;g2bd96343ee2_0_60"/>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9" name="Google Shape;109;g2bd96343ee2_0_6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ntroductievideo online leeromgeving Leren Pionieren">
  <p:cSld name="Introductievideo online leeromgeving Leren Pionieren">
    <p:spTree>
      <p:nvGrpSpPr>
        <p:cNvPr id="1" name="Shape 110"/>
        <p:cNvGrpSpPr/>
        <p:nvPr/>
      </p:nvGrpSpPr>
      <p:grpSpPr>
        <a:xfrm>
          <a:off x="0" y="0"/>
          <a:ext cx="0" cy="0"/>
          <a:chOff x="0" y="0"/>
          <a:chExt cx="0" cy="0"/>
        </a:xfrm>
      </p:grpSpPr>
      <p:sp>
        <p:nvSpPr>
          <p:cNvPr id="111" name="Google Shape;111;g2bd96343ee2_0_6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Introductie online leeromgeving Leren Pionieren</a:t>
            </a: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12" name="Google Shape;112;g2bd96343ee2_0_6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13" name="Google Shape;113;g2bd96343ee2_0_67" descr="Pionieren heeft een experimenteel karakter. Al doende leert men. Tegelijk zijn er in de afgelopen jaren ook al veel lessen geleerd rond pionieren.&#10;&#10;Deze lessen zijn bij elkaar gebracht in twaalf kernthema’s. Per thema is meer informatie en  zijn leermiddelen te vinden.&#10;&#10;In deze video wordt uitgelegd hoe deze online leeromgeving is opgebouwd." title="Introductievideo online leeromgeving Leren Pionieren">
            <a:hlinkClick r:id="rId2"/>
          </p:cNvPr>
          <p:cNvPicPr preferRelativeResize="0"/>
          <p:nvPr/>
        </p:nvPicPr>
        <p:blipFill rotWithShape="1">
          <a:blip r:embed="rId3">
            <a:alphaModFix/>
          </a:blip>
          <a:srcRect/>
          <a:stretch/>
        </p:blipFill>
        <p:spPr>
          <a:xfrm>
            <a:off x="408750" y="1503917"/>
            <a:ext cx="5966425" cy="33561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A2298D"/>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3" name="Google Shape;32;g2c0bebbdf16_3_258">
            <a:extLst>
              <a:ext uri="{FF2B5EF4-FFF2-40B4-BE49-F238E27FC236}">
                <a16:creationId xmlns:a16="http://schemas.microsoft.com/office/drawing/2014/main" id="{DAB49F9C-607F-FD38-3E1B-922CC0597965}"/>
              </a:ext>
            </a:extLst>
          </p:cNvPr>
          <p:cNvPicPr preferRelativeResize="0"/>
          <p:nvPr userDrawn="1"/>
        </p:nvPicPr>
        <p:blipFill rotWithShape="1">
          <a:blip r:embed="rId2">
            <a:alphaModFix/>
          </a:blip>
          <a:srcRect/>
          <a:stretch/>
        </p:blipFill>
        <p:spPr>
          <a:xfrm>
            <a:off x="8082289" y="-15256"/>
            <a:ext cx="1080001" cy="1080001"/>
          </a:xfrm>
          <a:prstGeom prst="rect">
            <a:avLst/>
          </a:prstGeom>
          <a:noFill/>
          <a:ln>
            <a:noFill/>
          </a:ln>
        </p:spPr>
      </p:pic>
    </p:spTree>
    <p:extLst>
      <p:ext uri="{BB962C8B-B14F-4D97-AF65-F5344CB8AC3E}">
        <p14:creationId xmlns:p14="http://schemas.microsoft.com/office/powerpoint/2010/main" val="26873332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riëntatievideo module 1 - Viervoudig luisteren">
  <p:cSld name="TITLE_ONLY_1_1">
    <p:spTree>
      <p:nvGrpSpPr>
        <p:cNvPr id="1" name="Shape 114"/>
        <p:cNvGrpSpPr/>
        <p:nvPr/>
      </p:nvGrpSpPr>
      <p:grpSpPr>
        <a:xfrm>
          <a:off x="0" y="0"/>
          <a:ext cx="0" cy="0"/>
          <a:chOff x="0" y="0"/>
          <a:chExt cx="0" cy="0"/>
        </a:xfrm>
      </p:grpSpPr>
      <p:sp>
        <p:nvSpPr>
          <p:cNvPr id="115" name="Google Shape;115;g2bd96343ee2_0_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Oriëntatievideo module 1</a:t>
            </a:r>
            <a:br>
              <a:rPr lang="nl-NL" b="1" dirty="0">
                <a:effectLst/>
                <a:latin typeface="Roboto" panose="02000000000000000000" pitchFamily="2" charset="0"/>
              </a:rPr>
            </a:br>
            <a:r>
              <a:rPr lang="nl-NL" b="1" dirty="0">
                <a:effectLst/>
                <a:latin typeface="Roboto" panose="02000000000000000000" pitchFamily="2" charset="0"/>
              </a:rPr>
              <a:t>Viervoudig luisteren</a:t>
            </a:r>
            <a:br>
              <a:rPr lang="nl-NL" b="0" i="0" dirty="0">
                <a:solidFill>
                  <a:srgbClr val="606060"/>
                </a:solidFill>
                <a:effectLst/>
                <a:latin typeface="Roboto" panose="02000000000000000000" pitchFamily="2" charset="0"/>
              </a:rPr>
            </a:br>
            <a:endParaRPr dirty="0"/>
          </a:p>
        </p:txBody>
      </p:sp>
      <p:sp>
        <p:nvSpPr>
          <p:cNvPr id="116" name="Google Shape;116;g2bd96343ee2_0_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17" name="Google Shape;117;g2bd96343ee2_0_81" descr="Goed luisteren is essentieel voor jullie proefplek. Wat is het, en hoe ontwikkel je een houding om goed te kunnen luisteren? Met behulp van de module Viervoudig luisteren ontdekken jullie hoe je op een gerichte manier kunt luisteren: de aandacht goed richten, beter observeren en de uitkomsten verwerken in de aanpak. Het is niet moeilijk om te leren en toe te passen." title="Oriëntatievideo module 1 - Viervoudig luister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3" name="Google Shape;32;g2c0bebbdf16_3_258">
            <a:extLst>
              <a:ext uri="{FF2B5EF4-FFF2-40B4-BE49-F238E27FC236}">
                <a16:creationId xmlns:a16="http://schemas.microsoft.com/office/drawing/2014/main" id="{AFAA1ABA-99BC-A546-C716-F9FD47631CAB}"/>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diepende video module 1 - Viervoudig luisteren">
  <p:cSld name="Reisgids video module 1 - Viervoudig luisteren">
    <p:spTree>
      <p:nvGrpSpPr>
        <p:cNvPr id="1" name="Shape 118"/>
        <p:cNvGrpSpPr/>
        <p:nvPr/>
      </p:nvGrpSpPr>
      <p:grpSpPr>
        <a:xfrm>
          <a:off x="0" y="0"/>
          <a:ext cx="0" cy="0"/>
          <a:chOff x="0" y="0"/>
          <a:chExt cx="0" cy="0"/>
        </a:xfrm>
      </p:grpSpPr>
      <p:sp>
        <p:nvSpPr>
          <p:cNvPr id="119" name="Google Shape;119;g2bd96343ee2_0_8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1</a:t>
            </a:r>
            <a:br>
              <a:rPr lang="nl-NL" b="1" dirty="0">
                <a:effectLst/>
                <a:latin typeface="Roboto" panose="02000000000000000000" pitchFamily="2" charset="0"/>
              </a:rPr>
            </a:br>
            <a:r>
              <a:rPr lang="nl-NL" b="1" dirty="0">
                <a:effectLst/>
                <a:latin typeface="Roboto" panose="02000000000000000000" pitchFamily="2" charset="0"/>
              </a:rPr>
              <a:t>Viervoudig luisteren</a:t>
            </a:r>
            <a:br>
              <a:rPr lang="nl-NL" b="0" i="0" dirty="0">
                <a:solidFill>
                  <a:srgbClr val="606060"/>
                </a:solidFill>
                <a:effectLst/>
                <a:latin typeface="Roboto" panose="02000000000000000000" pitchFamily="2" charset="0"/>
              </a:rPr>
            </a:br>
            <a:endParaRPr dirty="0"/>
          </a:p>
        </p:txBody>
      </p:sp>
      <p:sp>
        <p:nvSpPr>
          <p:cNvPr id="120" name="Google Shape;120;g2bd96343ee2_0_8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21" name="Google Shape;121;g2bd96343ee2_0_89" descr="Goed luisteren is essentieel voor jullie proefplek. Wat is het, en hoe ontwikkel je een houding om goed te kunnen luisteren? Met behulp van de module Viervoudig luisteren ontdekken jullie hoe je op een gerichte manier kunt luisteren: de aandacht goed richten, beter observeren en de uitkomsten verwerken in de aanpak. Het is niet moeilijk om te leren en toe te passen." title="Verdiepende video module 1 - Viervoudig luister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E94DAC37-6571-9144-12C8-30E112076BD7}"/>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riëntatievideo module 1 - Viervoudig luisteren" preserve="1">
  <p:cSld name="1_Oriëntatievideo module 1 - Viervoudig luisteren">
    <p:spTree>
      <p:nvGrpSpPr>
        <p:cNvPr id="1" name="Shape 114"/>
        <p:cNvGrpSpPr/>
        <p:nvPr/>
      </p:nvGrpSpPr>
      <p:grpSpPr>
        <a:xfrm>
          <a:off x="0" y="0"/>
          <a:ext cx="0" cy="0"/>
          <a:chOff x="0" y="0"/>
          <a:chExt cx="0" cy="0"/>
        </a:xfrm>
      </p:grpSpPr>
      <p:sp>
        <p:nvSpPr>
          <p:cNvPr id="115" name="Google Shape;115;g2bd96343ee2_0_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Oriëntatievideo module 2</a:t>
            </a:r>
            <a:br>
              <a:rPr lang="nl-NL" b="1" dirty="0">
                <a:effectLst/>
                <a:latin typeface="Roboto" panose="02000000000000000000" pitchFamily="2" charset="0"/>
              </a:rPr>
            </a:br>
            <a:r>
              <a:rPr lang="nl-NL" b="1" dirty="0">
                <a:effectLst/>
                <a:latin typeface="Roboto" panose="02000000000000000000" pitchFamily="2" charset="0"/>
              </a:rPr>
              <a:t>Liefhebben en dienen</a:t>
            </a:r>
            <a:br>
              <a:rPr lang="nl-NL" b="0" i="0" dirty="0">
                <a:solidFill>
                  <a:srgbClr val="606060"/>
                </a:solidFill>
                <a:effectLst/>
                <a:latin typeface="Roboto" panose="02000000000000000000" pitchFamily="2" charset="0"/>
              </a:rPr>
            </a:br>
            <a:endParaRPr lang="nl-NL" dirty="0"/>
          </a:p>
        </p:txBody>
      </p:sp>
      <p:sp>
        <p:nvSpPr>
          <p:cNvPr id="116" name="Google Shape;116;g2bd96343ee2_0_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3" name="Google Shape;32;g2c0bebbdf16_3_258">
            <a:extLst>
              <a:ext uri="{FF2B5EF4-FFF2-40B4-BE49-F238E27FC236}">
                <a16:creationId xmlns:a16="http://schemas.microsoft.com/office/drawing/2014/main" id="{AFAA1ABA-99BC-A546-C716-F9FD47631CAB}"/>
              </a:ext>
            </a:extLst>
          </p:cNvPr>
          <p:cNvPicPr preferRelativeResize="0"/>
          <p:nvPr userDrawn="1"/>
        </p:nvPicPr>
        <p:blipFill rotWithShape="1">
          <a:blip r:embed="rId2">
            <a:alphaModFix/>
          </a:blip>
          <a:srcRect/>
          <a:stretch/>
        </p:blipFill>
        <p:spPr>
          <a:xfrm>
            <a:off x="8082289" y="-15256"/>
            <a:ext cx="1080001" cy="1080001"/>
          </a:xfrm>
          <a:prstGeom prst="rect">
            <a:avLst/>
          </a:prstGeom>
          <a:noFill/>
          <a:ln>
            <a:noFill/>
          </a:ln>
        </p:spPr>
      </p:pic>
      <p:pic>
        <p:nvPicPr>
          <p:cNvPr id="2" name="Google Shape;125;g2bd96343ee2_0_99" title="Oriëntatievideo  module 2 - Liefhebben en dienen">
            <a:hlinkClick r:id="rId3"/>
            <a:extLst>
              <a:ext uri="{FF2B5EF4-FFF2-40B4-BE49-F238E27FC236}">
                <a16:creationId xmlns:a16="http://schemas.microsoft.com/office/drawing/2014/main" id="{79145A9B-1683-4EE2-8F9D-442E7A3C20AD}"/>
              </a:ext>
            </a:extLst>
          </p:cNvPr>
          <p:cNvPicPr preferRelativeResize="0"/>
          <p:nvPr userDrawn="1"/>
        </p:nvPicPr>
        <p:blipFill rotWithShape="1">
          <a:blip r:embed="rId4">
            <a:alphaModFix/>
          </a:blip>
          <a:srcRect/>
          <a:stretch/>
        </p:blipFill>
        <p:spPr>
          <a:xfrm>
            <a:off x="408750" y="1503917"/>
            <a:ext cx="5966400" cy="3356100"/>
          </a:xfrm>
          <a:prstGeom prst="rect">
            <a:avLst/>
          </a:prstGeom>
          <a:noFill/>
          <a:ln>
            <a:noFill/>
          </a:ln>
        </p:spPr>
      </p:pic>
    </p:spTree>
    <p:extLst>
      <p:ext uri="{BB962C8B-B14F-4D97-AF65-F5344CB8AC3E}">
        <p14:creationId xmlns:p14="http://schemas.microsoft.com/office/powerpoint/2010/main" val="33099599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diepende video module 2 - Liefhebben en dienen (deel 1)">
  <p:cSld name="Reisgids video module 2 - Liefhebben en dienen (1e video)">
    <p:spTree>
      <p:nvGrpSpPr>
        <p:cNvPr id="1" name="Shape 126"/>
        <p:cNvGrpSpPr/>
        <p:nvPr/>
      </p:nvGrpSpPr>
      <p:grpSpPr>
        <a:xfrm>
          <a:off x="0" y="0"/>
          <a:ext cx="0" cy="0"/>
          <a:chOff x="0" y="0"/>
          <a:chExt cx="0" cy="0"/>
        </a:xfrm>
      </p:grpSpPr>
      <p:sp>
        <p:nvSpPr>
          <p:cNvPr id="127" name="Google Shape;127;g2bd96343ee2_0_10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2</a:t>
            </a:r>
            <a:br>
              <a:rPr lang="nl-NL" b="1" dirty="0">
                <a:effectLst/>
                <a:latin typeface="Roboto" panose="02000000000000000000" pitchFamily="2" charset="0"/>
              </a:rPr>
            </a:br>
            <a:r>
              <a:rPr lang="nl-NL" b="1" dirty="0">
                <a:effectLst/>
                <a:latin typeface="Roboto" panose="02000000000000000000" pitchFamily="2" charset="0"/>
              </a:rPr>
              <a:t>Liefhebben en dienen (1e video)</a:t>
            </a:r>
            <a:br>
              <a:rPr lang="nl-NL" b="1" dirty="0">
                <a:effectLst/>
                <a:latin typeface="Roboto" panose="02000000000000000000" pitchFamily="2" charset="0"/>
              </a:rPr>
            </a:b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28" name="Google Shape;128;g2bd96343ee2_0_10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29" name="Google Shape;129;g2bd96343ee2_0_109" title="Verdiepende video module 2 - Liefhebben en dien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7BF33E37-F1E7-D77A-3096-288DAC509F21}"/>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diepende video module 2 - Liefhebben en dienen (deel 1)" preserve="1">
  <p:cSld name="Reisgids video module 2 - Liefhebben en dienen (2e video)">
    <p:spTree>
      <p:nvGrpSpPr>
        <p:cNvPr id="1" name="Shape 126"/>
        <p:cNvGrpSpPr/>
        <p:nvPr/>
      </p:nvGrpSpPr>
      <p:grpSpPr>
        <a:xfrm>
          <a:off x="0" y="0"/>
          <a:ext cx="0" cy="0"/>
          <a:chOff x="0" y="0"/>
          <a:chExt cx="0" cy="0"/>
        </a:xfrm>
      </p:grpSpPr>
      <p:sp>
        <p:nvSpPr>
          <p:cNvPr id="127" name="Google Shape;127;g2bd96343ee2_0_10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2</a:t>
            </a:r>
            <a:br>
              <a:rPr lang="nl-NL" b="1" dirty="0">
                <a:effectLst/>
                <a:latin typeface="Roboto" panose="02000000000000000000" pitchFamily="2" charset="0"/>
              </a:rPr>
            </a:br>
            <a:r>
              <a:rPr lang="nl-NL" b="1" dirty="0">
                <a:effectLst/>
                <a:latin typeface="Roboto" panose="02000000000000000000" pitchFamily="2" charset="0"/>
              </a:rPr>
              <a:t>Liefhebben en dienen (2e video)</a:t>
            </a:r>
            <a:br>
              <a:rPr lang="nl-NL" b="1" dirty="0">
                <a:effectLst/>
                <a:latin typeface="Roboto" panose="02000000000000000000" pitchFamily="2" charset="0"/>
              </a:rPr>
            </a:b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28" name="Google Shape;128;g2bd96343ee2_0_10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2" name="Google Shape;26;g2c0bebbdf16_3_244">
            <a:extLst>
              <a:ext uri="{FF2B5EF4-FFF2-40B4-BE49-F238E27FC236}">
                <a16:creationId xmlns:a16="http://schemas.microsoft.com/office/drawing/2014/main" id="{7BF33E37-F1E7-D77A-3096-288DAC509F21}"/>
              </a:ext>
            </a:extLst>
          </p:cNvPr>
          <p:cNvPicPr preferRelativeResize="0"/>
          <p:nvPr userDrawn="1"/>
        </p:nvPicPr>
        <p:blipFill rotWithShape="1">
          <a:blip r:embed="rId2">
            <a:alphaModFix/>
          </a:blip>
          <a:srcRect/>
          <a:stretch/>
        </p:blipFill>
        <p:spPr>
          <a:xfrm>
            <a:off x="8078870" y="-7434"/>
            <a:ext cx="1080000" cy="1080000"/>
          </a:xfrm>
          <a:prstGeom prst="rect">
            <a:avLst/>
          </a:prstGeom>
          <a:noFill/>
          <a:ln>
            <a:noFill/>
          </a:ln>
        </p:spPr>
      </p:pic>
      <p:pic>
        <p:nvPicPr>
          <p:cNvPr id="3" name="Google Shape;133;g2bd96343ee2_0_118" title="Verdiepende video module 2 - Liefhebben en dienen (deel 2)">
            <a:hlinkClick r:id="rId3"/>
            <a:extLst>
              <a:ext uri="{FF2B5EF4-FFF2-40B4-BE49-F238E27FC236}">
                <a16:creationId xmlns:a16="http://schemas.microsoft.com/office/drawing/2014/main" id="{8B5703AE-6E32-9A46-44B6-93679830057F}"/>
              </a:ext>
            </a:extLst>
          </p:cNvPr>
          <p:cNvPicPr preferRelativeResize="0"/>
          <p:nvPr userDrawn="1"/>
        </p:nvPicPr>
        <p:blipFill rotWithShape="1">
          <a:blip r:embed="rId4">
            <a:alphaModFix/>
          </a:blip>
          <a:srcRect/>
          <a:stretch/>
        </p:blipFill>
        <p:spPr>
          <a:xfrm>
            <a:off x="408750" y="1503917"/>
            <a:ext cx="5966400" cy="3356100"/>
          </a:xfrm>
          <a:prstGeom prst="rect">
            <a:avLst/>
          </a:prstGeom>
          <a:noFill/>
          <a:ln>
            <a:noFill/>
          </a:ln>
        </p:spPr>
      </p:pic>
    </p:spTree>
    <p:extLst>
      <p:ext uri="{BB962C8B-B14F-4D97-AF65-F5344CB8AC3E}">
        <p14:creationId xmlns:p14="http://schemas.microsoft.com/office/powerpoint/2010/main" val="10807866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riëntatievideo module 3 - Community opbouwen">
  <p:cSld name="Oriëntatievideo module 3 - Community opbouwen">
    <p:spTree>
      <p:nvGrpSpPr>
        <p:cNvPr id="1" name="Shape 134"/>
        <p:cNvGrpSpPr/>
        <p:nvPr/>
      </p:nvGrpSpPr>
      <p:grpSpPr>
        <a:xfrm>
          <a:off x="0" y="0"/>
          <a:ext cx="0" cy="0"/>
          <a:chOff x="0" y="0"/>
          <a:chExt cx="0" cy="0"/>
        </a:xfrm>
      </p:grpSpPr>
      <p:sp>
        <p:nvSpPr>
          <p:cNvPr id="135" name="Google Shape;135;g2bd96343ee2_0_12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3</a:t>
            </a:r>
            <a:br>
              <a:rPr lang="nl-NL" dirty="0"/>
            </a:br>
            <a:r>
              <a:rPr lang="nl-NL" dirty="0"/>
              <a:t>Community opbouwen</a:t>
            </a:r>
          </a:p>
        </p:txBody>
      </p:sp>
      <p:sp>
        <p:nvSpPr>
          <p:cNvPr id="136" name="Google Shape;136;g2bd96343ee2_0_12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37" name="Google Shape;137;g2bd96343ee2_0_127" title="Oriëntatievideo module 3 - Community opbouw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4" name="Google Shape;32;g2c0bebbdf16_3_258">
            <a:extLst>
              <a:ext uri="{FF2B5EF4-FFF2-40B4-BE49-F238E27FC236}">
                <a16:creationId xmlns:a16="http://schemas.microsoft.com/office/drawing/2014/main" id="{EEFC21D0-A0FD-64AA-DEAE-2455760F1FEF}"/>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riëntatievideo modulVerdiepende video module 3 - Community opbouwen (deel 1)">
  <p:cSld name="Reisgids video module 3 - Community opbouwen (1e video)">
    <p:spTree>
      <p:nvGrpSpPr>
        <p:cNvPr id="1" name="Shape 138"/>
        <p:cNvGrpSpPr/>
        <p:nvPr/>
      </p:nvGrpSpPr>
      <p:grpSpPr>
        <a:xfrm>
          <a:off x="0" y="0"/>
          <a:ext cx="0" cy="0"/>
          <a:chOff x="0" y="0"/>
          <a:chExt cx="0" cy="0"/>
        </a:xfrm>
      </p:grpSpPr>
      <p:sp>
        <p:nvSpPr>
          <p:cNvPr id="139" name="Google Shape;139;g2bd96343ee2_0_136"/>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3</a:t>
            </a:r>
            <a:br>
              <a:rPr lang="nl-NL" dirty="0"/>
            </a:br>
            <a:r>
              <a:rPr lang="nl-NL" dirty="0"/>
              <a:t>Community opbouwen (1e video)</a:t>
            </a:r>
          </a:p>
        </p:txBody>
      </p:sp>
      <p:sp>
        <p:nvSpPr>
          <p:cNvPr id="140" name="Google Shape;140;g2bd96343ee2_0_13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41" name="Google Shape;141;g2bd96343ee2_0_136" title="Verdiepende video module 3 - Community opbouw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AB97F7EE-F575-2B51-D298-0E6F3B48B23D}"/>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diepende video module 3 - Community opbouwen (deel 2)">
  <p:cSld name="Reisgids video module 3 - Community opbouwen (2e video)">
    <p:spTree>
      <p:nvGrpSpPr>
        <p:cNvPr id="1" name="Shape 142"/>
        <p:cNvGrpSpPr/>
        <p:nvPr/>
      </p:nvGrpSpPr>
      <p:grpSpPr>
        <a:xfrm>
          <a:off x="0" y="0"/>
          <a:ext cx="0" cy="0"/>
          <a:chOff x="0" y="0"/>
          <a:chExt cx="0" cy="0"/>
        </a:xfrm>
      </p:grpSpPr>
      <p:sp>
        <p:nvSpPr>
          <p:cNvPr id="143" name="Google Shape;143;g2bd96343ee2_0_145"/>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3</a:t>
            </a:r>
            <a:br>
              <a:rPr lang="nl-NL" dirty="0"/>
            </a:br>
            <a:r>
              <a:rPr lang="nl-NL" dirty="0"/>
              <a:t>Community opbouwen (2e video)</a:t>
            </a:r>
            <a:endParaRPr dirty="0"/>
          </a:p>
        </p:txBody>
      </p:sp>
      <p:sp>
        <p:nvSpPr>
          <p:cNvPr id="144" name="Google Shape;144;g2bd96343ee2_0_145"/>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45" name="Google Shape;145;g2bd96343ee2_0_145" title="Verdiepende video module 3 - Community opbouwen (deel 2)">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231D16C9-728C-3AC7-911E-D7FD4AFF4D51}"/>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riëntatievideo module 4 - Geloofsleven ontdekken">
  <p:cSld name="TITLE_ONLY_1_1_1_1_1_1_1_1_1_1">
    <p:spTree>
      <p:nvGrpSpPr>
        <p:cNvPr id="1" name="Shape 146"/>
        <p:cNvGrpSpPr/>
        <p:nvPr/>
      </p:nvGrpSpPr>
      <p:grpSpPr>
        <a:xfrm>
          <a:off x="0" y="0"/>
          <a:ext cx="0" cy="0"/>
          <a:chOff x="0" y="0"/>
          <a:chExt cx="0" cy="0"/>
        </a:xfrm>
      </p:grpSpPr>
      <p:sp>
        <p:nvSpPr>
          <p:cNvPr id="147" name="Google Shape;147;g2bd96343ee2_0_154"/>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4</a:t>
            </a:r>
            <a:br>
              <a:rPr lang="nl-NL" dirty="0"/>
            </a:br>
            <a:r>
              <a:rPr lang="nl-NL" dirty="0"/>
              <a:t>Geloofsleven ontdekken</a:t>
            </a:r>
            <a:endParaRPr dirty="0"/>
          </a:p>
        </p:txBody>
      </p:sp>
      <p:sp>
        <p:nvSpPr>
          <p:cNvPr id="148" name="Google Shape;148;g2bd96343ee2_0_15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49" name="Google Shape;149;g2bd96343ee2_0_154" title="Oriëntatievideo module 4 - Geloofsleven ontdekk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36692AC2-8EA2-DEE7-AF1E-F8AC9CE3B6BF}"/>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Verdiepende video module 4 - Geloofsleven ontdekken">
  <p:cSld name="Reisgids video module 4 - Geloofsleven ontdekken">
    <p:spTree>
      <p:nvGrpSpPr>
        <p:cNvPr id="1" name="Shape 150"/>
        <p:cNvGrpSpPr/>
        <p:nvPr/>
      </p:nvGrpSpPr>
      <p:grpSpPr>
        <a:xfrm>
          <a:off x="0" y="0"/>
          <a:ext cx="0" cy="0"/>
          <a:chOff x="0" y="0"/>
          <a:chExt cx="0" cy="0"/>
        </a:xfrm>
      </p:grpSpPr>
      <p:sp>
        <p:nvSpPr>
          <p:cNvPr id="151" name="Google Shape;151;g2bd96343ee2_0_163"/>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4</a:t>
            </a:r>
            <a:br>
              <a:rPr lang="nl-NL" dirty="0"/>
            </a:br>
            <a:r>
              <a:rPr lang="nl-NL" dirty="0"/>
              <a:t>Geloofsleven ontdekken</a:t>
            </a:r>
            <a:endParaRPr dirty="0"/>
          </a:p>
        </p:txBody>
      </p:sp>
      <p:sp>
        <p:nvSpPr>
          <p:cNvPr id="152" name="Google Shape;152;g2bd96343ee2_0_16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53" name="Google Shape;153;g2bd96343ee2_0_163" title="Verdiepende video module 4 - Geloofsleven ontdekk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BDD01C09-003C-9338-77D6-FDE7AEBEB7CE}"/>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6F318F"/>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2" name="Google Shape;26;g2c0bebbdf16_3_244">
            <a:extLst>
              <a:ext uri="{FF2B5EF4-FFF2-40B4-BE49-F238E27FC236}">
                <a16:creationId xmlns:a16="http://schemas.microsoft.com/office/drawing/2014/main" id="{352AC3D9-3B35-2014-097E-0013E362E704}"/>
              </a:ext>
            </a:extLst>
          </p:cNvPr>
          <p:cNvPicPr preferRelativeResize="0"/>
          <p:nvPr userDrawn="1"/>
        </p:nvPicPr>
        <p:blipFill rotWithShape="1">
          <a:blip r:embed="rId2">
            <a:alphaModFix/>
          </a:blip>
          <a:srcRect/>
          <a:stretch/>
        </p:blipFill>
        <p:spPr>
          <a:xfrm>
            <a:off x="8078870" y="-7434"/>
            <a:ext cx="1080000" cy="1080000"/>
          </a:xfrm>
          <a:prstGeom prst="rect">
            <a:avLst/>
          </a:prstGeom>
          <a:noFill/>
          <a:ln>
            <a:noFill/>
          </a:ln>
        </p:spPr>
      </p:pic>
    </p:spTree>
    <p:extLst>
      <p:ext uri="{BB962C8B-B14F-4D97-AF65-F5344CB8AC3E}">
        <p14:creationId xmlns:p14="http://schemas.microsoft.com/office/powerpoint/2010/main" val="23551232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riëntatievideo module 5 - Kerk-zijn vormgeven">
  <p:cSld name="Oriëntatievideo module 5 - Kerk-zijn vormgeven">
    <p:spTree>
      <p:nvGrpSpPr>
        <p:cNvPr id="1" name="Shape 154"/>
        <p:cNvGrpSpPr/>
        <p:nvPr/>
      </p:nvGrpSpPr>
      <p:grpSpPr>
        <a:xfrm>
          <a:off x="0" y="0"/>
          <a:ext cx="0" cy="0"/>
          <a:chOff x="0" y="0"/>
          <a:chExt cx="0" cy="0"/>
        </a:xfrm>
      </p:grpSpPr>
      <p:sp>
        <p:nvSpPr>
          <p:cNvPr id="155" name="Google Shape;155;g2bd96343ee2_0_172"/>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5</a:t>
            </a:r>
            <a:br>
              <a:rPr lang="nl-NL" dirty="0"/>
            </a:br>
            <a:r>
              <a:rPr lang="nl-NL" dirty="0"/>
              <a:t>Kerk-zijn vormgeven</a:t>
            </a:r>
            <a:endParaRPr dirty="0"/>
          </a:p>
        </p:txBody>
      </p:sp>
      <p:sp>
        <p:nvSpPr>
          <p:cNvPr id="156" name="Google Shape;156;g2bd96343ee2_0_17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57" name="Google Shape;157;g2bd96343ee2_0_172" title="Oriëntatievideo module 5 - Kerk-zijn vormgev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138258D3-15A6-F8D2-994C-E498B709EBDB}"/>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Verdiepende video module 5 - Kerk-zijn vormgeven">
  <p:cSld name="Reisgids video module 5 - Kerk-zijn vormgeven">
    <p:spTree>
      <p:nvGrpSpPr>
        <p:cNvPr id="1" name="Shape 158"/>
        <p:cNvGrpSpPr/>
        <p:nvPr/>
      </p:nvGrpSpPr>
      <p:grpSpPr>
        <a:xfrm>
          <a:off x="0" y="0"/>
          <a:ext cx="0" cy="0"/>
          <a:chOff x="0" y="0"/>
          <a:chExt cx="0" cy="0"/>
        </a:xfrm>
      </p:grpSpPr>
      <p:sp>
        <p:nvSpPr>
          <p:cNvPr id="159" name="Google Shape;159;g2bd96343ee2_0_1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5</a:t>
            </a:r>
            <a:br>
              <a:rPr lang="nl-NL" dirty="0"/>
            </a:br>
            <a:r>
              <a:rPr lang="nl-NL" dirty="0"/>
              <a:t>Kerk-zijn vormgeven</a:t>
            </a:r>
            <a:endParaRPr dirty="0"/>
          </a:p>
        </p:txBody>
      </p:sp>
      <p:sp>
        <p:nvSpPr>
          <p:cNvPr id="160" name="Google Shape;160;g2bd96343ee2_0_1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61" name="Google Shape;161;g2bd96343ee2_0_181" title="Verdiepende video module 5 - Kerk-zijn vormgev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E1B772A2-6DBE-75DE-4B4D-E55C1ED03BCF}"/>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riëntatievideo module 6 - Doorgaan en delen">
  <p:cSld name="Oriëntatievideo module 6 - Doorgaan en delen">
    <p:spTree>
      <p:nvGrpSpPr>
        <p:cNvPr id="1" name="Shape 162"/>
        <p:cNvGrpSpPr/>
        <p:nvPr/>
      </p:nvGrpSpPr>
      <p:grpSpPr>
        <a:xfrm>
          <a:off x="0" y="0"/>
          <a:ext cx="0" cy="0"/>
          <a:chOff x="0" y="0"/>
          <a:chExt cx="0" cy="0"/>
        </a:xfrm>
      </p:grpSpPr>
      <p:sp>
        <p:nvSpPr>
          <p:cNvPr id="163" name="Google Shape;163;g2bd96343ee2_0_190"/>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6</a:t>
            </a:r>
            <a:br>
              <a:rPr lang="nl-NL" dirty="0"/>
            </a:br>
            <a:r>
              <a:rPr lang="nl-NL" dirty="0"/>
              <a:t>Doorgaan en delen</a:t>
            </a:r>
            <a:endParaRPr dirty="0"/>
          </a:p>
        </p:txBody>
      </p:sp>
      <p:sp>
        <p:nvSpPr>
          <p:cNvPr id="164" name="Google Shape;164;g2bd96343ee2_0_19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65" name="Google Shape;165;g2bd96343ee2_0_190" title="Oriëntatievideo module 6 - Doorgaan en del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BB6380FD-3CF7-E166-42A8-C4B0E9F4D492}"/>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diepende video module 6 - Doorgaan en delen (deel 1)">
  <p:cSld name="Reisgids video module 6 - Doorgaan en delen (1e video)">
    <p:spTree>
      <p:nvGrpSpPr>
        <p:cNvPr id="1" name="Shape 166"/>
        <p:cNvGrpSpPr/>
        <p:nvPr/>
      </p:nvGrpSpPr>
      <p:grpSpPr>
        <a:xfrm>
          <a:off x="0" y="0"/>
          <a:ext cx="0" cy="0"/>
          <a:chOff x="0" y="0"/>
          <a:chExt cx="0" cy="0"/>
        </a:xfrm>
      </p:grpSpPr>
      <p:sp>
        <p:nvSpPr>
          <p:cNvPr id="167" name="Google Shape;167;g2bd96343ee2_0_19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(1e video)</a:t>
            </a:r>
            <a:endParaRPr dirty="0"/>
          </a:p>
        </p:txBody>
      </p:sp>
      <p:sp>
        <p:nvSpPr>
          <p:cNvPr id="168" name="Google Shape;168;g2bd96343ee2_0_19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69" name="Google Shape;169;g2bd96343ee2_0_199" title="Verdiepende video module 6 - Doorgaan en del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6FACB9F3-CE8F-708F-18F0-2FC496E30636}"/>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diepende video module 6 - Doorgaan en delen (deel 2)">
  <p:cSld name="Reisgids video module 6 - Doorgaan en delen (2e video)">
    <p:spTree>
      <p:nvGrpSpPr>
        <p:cNvPr id="1" name="Shape 170"/>
        <p:cNvGrpSpPr/>
        <p:nvPr/>
      </p:nvGrpSpPr>
      <p:grpSpPr>
        <a:xfrm>
          <a:off x="0" y="0"/>
          <a:ext cx="0" cy="0"/>
          <a:chOff x="0" y="0"/>
          <a:chExt cx="0" cy="0"/>
        </a:xfrm>
      </p:grpSpPr>
      <p:sp>
        <p:nvSpPr>
          <p:cNvPr id="171" name="Google Shape;171;g2bd96343ee2_0_208"/>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6 - </a:t>
            </a:r>
            <a:br>
              <a:rPr lang="nl-NL" dirty="0"/>
            </a:br>
            <a:r>
              <a:rPr lang="nl-NL" dirty="0"/>
              <a:t>Doorgaan en delen (2e video)</a:t>
            </a:r>
            <a:endParaRPr dirty="0"/>
          </a:p>
        </p:txBody>
      </p:sp>
      <p:sp>
        <p:nvSpPr>
          <p:cNvPr id="172" name="Google Shape;172;g2bd96343ee2_0_208"/>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73" name="Google Shape;173;g2bd96343ee2_0_208" title="Verdiepende video module 6 - Doorgaan en delen (deel 2)">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BB8AFB7B-D6BD-8DA1-0019-EF80B3C4238A}"/>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cSld name="Reisgids video module 6 - Doorgaan en delen (3e video)">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(3e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77" name="Google Shape;177;g2bd96343ee2_0_217" title="Verdiepende video module 6 - Doorgaan en delen (deel 3)">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Oriëntatievideo module 11 - Sterke samenwerking">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11</a:t>
            </a:r>
            <a:br>
              <a:rPr lang="nl-NL" dirty="0"/>
            </a:br>
            <a:r>
              <a:rPr lang="nl-NL" dirty="0"/>
              <a:t>Sterke samenwerking</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4" name="Onlinemedia 3">
            <a:hlinkClick r:id="" action="ppaction://media"/>
            <a:extLst>
              <a:ext uri="{FF2B5EF4-FFF2-40B4-BE49-F238E27FC236}">
                <a16:creationId xmlns:a16="http://schemas.microsoft.com/office/drawing/2014/main" id="{644C9F6E-D98B-5F92-B6BB-A9C0F7D16B07}"/>
              </a:ext>
            </a:extLst>
          </p:cNvPr>
          <p:cNvPicPr>
            <a:picLocks noRot="1" noChangeAspect="1"/>
          </p:cNvPicPr>
          <p:nvPr userDrawn="1">
            <a:videoFile r:link="rId1"/>
          </p:nvPr>
        </p:nvPicPr>
        <p:blipFill>
          <a:blip r:embed="rId3"/>
          <a:stretch>
            <a:fillRect/>
          </a:stretch>
        </p:blipFill>
        <p:spPr>
          <a:xfrm>
            <a:off x="408750" y="1489001"/>
            <a:ext cx="5966400" cy="3371016"/>
          </a:xfrm>
          <a:prstGeom prst="rect">
            <a:avLst/>
          </a:prstGeom>
        </p:spPr>
      </p:pic>
      <p:pic>
        <p:nvPicPr>
          <p:cNvPr id="6" name="Google Shape;32;g2c0bebbdf16_3_258">
            <a:extLst>
              <a:ext uri="{FF2B5EF4-FFF2-40B4-BE49-F238E27FC236}">
                <a16:creationId xmlns:a16="http://schemas.microsoft.com/office/drawing/2014/main" id="{0FB58341-78F5-86F4-781C-B7826B799232}"/>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spTree>
    <p:extLst>
      <p:ext uri="{BB962C8B-B14F-4D97-AF65-F5344CB8AC3E}">
        <p14:creationId xmlns:p14="http://schemas.microsoft.com/office/powerpoint/2010/main" val="113011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Reisgids video module 11 - Sterke samenwerking">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11</a:t>
            </a:r>
            <a:br>
              <a:rPr lang="nl-NL" dirty="0"/>
            </a:br>
            <a:r>
              <a:rPr lang="nl-NL" dirty="0"/>
              <a:t>Sterkte samenwerking</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3" name="Onlinemedia 2">
            <a:hlinkClick r:id="" action="ppaction://media"/>
            <a:extLst>
              <a:ext uri="{FF2B5EF4-FFF2-40B4-BE49-F238E27FC236}">
                <a16:creationId xmlns:a16="http://schemas.microsoft.com/office/drawing/2014/main" id="{C7385442-9A4E-B66F-C469-7CF0CF6A4E5F}"/>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spTree>
    <p:extLst>
      <p:ext uri="{BB962C8B-B14F-4D97-AF65-F5344CB8AC3E}">
        <p14:creationId xmlns:p14="http://schemas.microsoft.com/office/powerpoint/2010/main" val="396126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(2e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5" name="Onlinemedia 4">
            <a:hlinkClick r:id="" action="ppaction://media"/>
            <a:extLst>
              <a:ext uri="{FF2B5EF4-FFF2-40B4-BE49-F238E27FC236}">
                <a16:creationId xmlns:a16="http://schemas.microsoft.com/office/drawing/2014/main" id="{0F7C70BC-D5CD-10D4-67FE-8AA96E0A2F6D}"/>
              </a:ext>
            </a:extLst>
          </p:cNvPr>
          <p:cNvPicPr>
            <a:picLocks noRot="1" noChangeAspect="1"/>
          </p:cNvPicPr>
          <p:nvPr userDrawn="1">
            <a:videoFile r:link="rId1"/>
          </p:nvPr>
        </p:nvPicPr>
        <p:blipFill>
          <a:blip r:embed="rId3"/>
          <a:stretch>
            <a:fillRect/>
          </a:stretch>
        </p:blipFill>
        <p:spPr>
          <a:xfrm>
            <a:off x="408750" y="1489000"/>
            <a:ext cx="5966400" cy="3371016"/>
          </a:xfrm>
          <a:prstGeom prst="rect">
            <a:avLst/>
          </a:prstGeom>
        </p:spPr>
      </p:pic>
      <p:pic>
        <p:nvPicPr>
          <p:cNvPr id="6" name="Google Shape;32;g2c0bebbdf16_3_258">
            <a:extLst>
              <a:ext uri="{FF2B5EF4-FFF2-40B4-BE49-F238E27FC236}">
                <a16:creationId xmlns:a16="http://schemas.microsoft.com/office/drawing/2014/main" id="{A7CC0448-5F31-B6CE-4308-BAB6DE8AA9A6}"/>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spTree>
    <p:extLst>
      <p:ext uri="{BB962C8B-B14F-4D97-AF65-F5344CB8AC3E}">
        <p14:creationId xmlns:p14="http://schemas.microsoft.com/office/powerpoint/2010/main" val="380414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(1e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4" name="Onlinemedia 3">
            <a:hlinkClick r:id="" action="ppaction://media"/>
            <a:extLst>
              <a:ext uri="{FF2B5EF4-FFF2-40B4-BE49-F238E27FC236}">
                <a16:creationId xmlns:a16="http://schemas.microsoft.com/office/drawing/2014/main" id="{56F88EF0-FAC7-E933-E78F-0AFCCE0137D3}"/>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spTree>
    <p:extLst>
      <p:ext uri="{BB962C8B-B14F-4D97-AF65-F5344CB8AC3E}">
        <p14:creationId xmlns:p14="http://schemas.microsoft.com/office/powerpoint/2010/main" val="260551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72685B"/>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3" name="Google Shape;40;g2c0bebbdf16_3_274">
            <a:extLst>
              <a:ext uri="{FF2B5EF4-FFF2-40B4-BE49-F238E27FC236}">
                <a16:creationId xmlns:a16="http://schemas.microsoft.com/office/drawing/2014/main" id="{4CBC72B0-81D8-B2A1-C9AD-0609FAFCA8CE}"/>
              </a:ext>
            </a:extLst>
          </p:cNvPr>
          <p:cNvPicPr preferRelativeResize="0"/>
          <p:nvPr userDrawn="1"/>
        </p:nvPicPr>
        <p:blipFill rotWithShape="1">
          <a:blip r:embed="rId2">
            <a:alphaModFix/>
          </a:blip>
          <a:srcRect/>
          <a:stretch/>
        </p:blipFill>
        <p:spPr>
          <a:xfrm>
            <a:off x="8077961" y="-7428"/>
            <a:ext cx="1080000" cy="1080000"/>
          </a:xfrm>
          <a:prstGeom prst="rect">
            <a:avLst/>
          </a:prstGeom>
          <a:noFill/>
          <a:ln>
            <a:noFill/>
          </a:ln>
        </p:spPr>
      </p:pic>
    </p:spTree>
    <p:extLst>
      <p:ext uri="{BB962C8B-B14F-4D97-AF65-F5344CB8AC3E}">
        <p14:creationId xmlns:p14="http://schemas.microsoft.com/office/powerpoint/2010/main" val="6571579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(2e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3" name="Onlinemedia 2">
            <a:hlinkClick r:id="" action="ppaction://media"/>
            <a:extLst>
              <a:ext uri="{FF2B5EF4-FFF2-40B4-BE49-F238E27FC236}">
                <a16:creationId xmlns:a16="http://schemas.microsoft.com/office/drawing/2014/main" id="{30298D0F-CFA7-4361-1F97-555831285988}"/>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spTree>
    <p:extLst>
      <p:ext uri="{BB962C8B-B14F-4D97-AF65-F5344CB8AC3E}">
        <p14:creationId xmlns:p14="http://schemas.microsoft.com/office/powerpoint/2010/main" val="232506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1">
  <p:cSld name="TITLE_2">
    <p:bg>
      <p:bgPr>
        <a:noFill/>
        <a:effectLst/>
      </p:bgPr>
    </p:bg>
    <p:spTree>
      <p:nvGrpSpPr>
        <p:cNvPr id="1" name="Shape 41"/>
        <p:cNvGrpSpPr/>
        <p:nvPr/>
      </p:nvGrpSpPr>
      <p:grpSpPr>
        <a:xfrm>
          <a:off x="0" y="0"/>
          <a:ext cx="0" cy="0"/>
          <a:chOff x="0" y="0"/>
          <a:chExt cx="0" cy="0"/>
        </a:xfrm>
      </p:grpSpPr>
      <p:sp>
        <p:nvSpPr>
          <p:cNvPr id="42" name="Google Shape;42;g2c06013e0e0_2_122"/>
          <p:cNvSpPr txBox="1">
            <a:spLocks noGrp="1"/>
          </p:cNvSpPr>
          <p:nvPr>
            <p:ph type="ctrTitle"/>
          </p:nvPr>
        </p:nvSpPr>
        <p:spPr>
          <a:xfrm>
            <a:off x="311700" y="1863906"/>
            <a:ext cx="8520600" cy="890937"/>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4400"/>
              <a:buNone/>
              <a:defRPr sz="4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dirty="0"/>
          </a:p>
        </p:txBody>
      </p:sp>
      <p:sp>
        <p:nvSpPr>
          <p:cNvPr id="43" name="Google Shape;43;g2c06013e0e0_2_12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E88D24"/>
              </a:buClr>
              <a:buSzPts val="2200"/>
              <a:buNone/>
              <a:defRPr sz="2200" b="1">
                <a:solidFill>
                  <a:srgbClr val="E88D24"/>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4" name="Google Shape;44;g2c06013e0e0_2_12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7"/>
          <p:cNvSpPr txBox="1">
            <a:spLocks noGrp="1"/>
          </p:cNvSpPr>
          <p:nvPr>
            <p:ph type="title"/>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2" name="Google Shape;62;p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5"/>
        <p:cNvGrpSpPr/>
        <p:nvPr/>
      </p:nvGrpSpPr>
      <p:grpSpPr>
        <a:xfrm>
          <a:off x="0" y="0"/>
          <a:ext cx="0" cy="0"/>
          <a:chOff x="0" y="0"/>
          <a:chExt cx="0" cy="0"/>
        </a:xfrm>
      </p:grpSpPr>
      <p:sp>
        <p:nvSpPr>
          <p:cNvPr id="56" name="Google Shape;56;p6"/>
          <p:cNvSpPr txBox="1">
            <a:spLocks noGrp="1"/>
          </p:cNvSpPr>
          <p:nvPr>
            <p:ph type="title"/>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7" name="Google Shape;57;p6"/>
          <p:cNvSpPr txBox="1">
            <a:spLocks noGrp="1"/>
          </p:cNvSpPr>
          <p:nvPr>
            <p:ph type="body" idx="1"/>
          </p:nvPr>
        </p:nvSpPr>
        <p:spPr>
          <a:xfrm>
            <a:off x="408750" y="1049403"/>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dirty="0"/>
          </a:p>
        </p:txBody>
      </p:sp>
      <p:sp>
        <p:nvSpPr>
          <p:cNvPr id="58" name="Google Shape;58;p6"/>
          <p:cNvSpPr txBox="1">
            <a:spLocks noGrp="1"/>
          </p:cNvSpPr>
          <p:nvPr>
            <p:ph type="body" idx="2"/>
          </p:nvPr>
        </p:nvSpPr>
        <p:spPr>
          <a:xfrm>
            <a:off x="4832401" y="1049403"/>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dirty="0"/>
          </a:p>
        </p:txBody>
      </p:sp>
      <p:sp>
        <p:nvSpPr>
          <p:cNvPr id="59" name="Google Shape;59;p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2"/>
        <p:cNvGrpSpPr/>
        <p:nvPr/>
      </p:nvGrpSpPr>
      <p:grpSpPr>
        <a:xfrm>
          <a:off x="0" y="0"/>
          <a:ext cx="0" cy="0"/>
          <a:chOff x="0" y="0"/>
          <a:chExt cx="0" cy="0"/>
        </a:xfrm>
      </p:grpSpPr>
      <p:sp>
        <p:nvSpPr>
          <p:cNvPr id="73" name="Google Shape;73;p1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74" name="Google Shape;74;p1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3"/>
        <p:cNvGrpSpPr/>
        <p:nvPr/>
      </p:nvGrpSpPr>
      <p:grpSpPr>
        <a:xfrm>
          <a:off x="0" y="0"/>
          <a:ext cx="0" cy="0"/>
          <a:chOff x="0" y="0"/>
          <a:chExt cx="0" cy="0"/>
        </a:xfrm>
      </p:grpSpPr>
      <p:sp>
        <p:nvSpPr>
          <p:cNvPr id="64" name="Google Shape;64;p9"/>
          <p:cNvSpPr txBox="1">
            <a:spLocks noGrp="1"/>
          </p:cNvSpPr>
          <p:nvPr>
            <p:ph type="title"/>
          </p:nvPr>
        </p:nvSpPr>
        <p:spPr>
          <a:xfrm>
            <a:off x="490251"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b="1"/>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5" name="Google Shape;65;p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311700" y="219462"/>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D03631"/>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7" name="Google Shape;7;p2"/>
          <p:cNvSpPr txBox="1">
            <a:spLocks noGrp="1"/>
          </p:cNvSpPr>
          <p:nvPr>
            <p:ph type="body" idx="1"/>
          </p:nvPr>
        </p:nvSpPr>
        <p:spPr>
          <a:xfrm>
            <a:off x="304800" y="971615"/>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sp>
        <p:nvSpPr>
          <p:cNvPr id="8" name="Google Shape;8;p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9" name="Google Shape;9;p2" descr="Afbeelding met transport, verven, kunst&#10;&#10;Automatisch gegenereerde beschrijving"/>
          <p:cNvPicPr preferRelativeResize="0"/>
          <p:nvPr/>
        </p:nvPicPr>
        <p:blipFill rotWithShape="1">
          <a:blip r:embed="rId42">
            <a:alphaModFix/>
          </a:blip>
          <a:srcRect/>
          <a:stretch/>
        </p:blipFill>
        <p:spPr>
          <a:xfrm>
            <a:off x="8153486" y="2"/>
            <a:ext cx="1007999" cy="97161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9" r:id="rId1"/>
    <p:sldLayoutId id="2147483691" r:id="rId2"/>
    <p:sldLayoutId id="2147483692" r:id="rId3"/>
    <p:sldLayoutId id="2147483693" r:id="rId4"/>
    <p:sldLayoutId id="2147483654" r:id="rId5"/>
    <p:sldLayoutId id="2147483659" r:id="rId6"/>
    <p:sldLayoutId id="2147483658" r:id="rId7"/>
    <p:sldLayoutId id="2147483662" r:id="rId8"/>
    <p:sldLayoutId id="2147483660" r:id="rId9"/>
    <p:sldLayoutId id="2147483694" r:id="rId10"/>
    <p:sldLayoutId id="2147483655"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 id="2147483674" r:id="rId21"/>
    <p:sldLayoutId id="2147483695" r:id="rId22"/>
    <p:sldLayoutId id="2147483676" r:id="rId23"/>
    <p:sldLayoutId id="2147483696" r:id="rId24"/>
    <p:sldLayoutId id="2147483678" r:id="rId25"/>
    <p:sldLayoutId id="2147483679" r:id="rId26"/>
    <p:sldLayoutId id="2147483680" r:id="rId27"/>
    <p:sldLayoutId id="2147483681" r:id="rId28"/>
    <p:sldLayoutId id="2147483682" r:id="rId29"/>
    <p:sldLayoutId id="2147483683" r:id="rId30"/>
    <p:sldLayoutId id="2147483684" r:id="rId31"/>
    <p:sldLayoutId id="2147483685" r:id="rId32"/>
    <p:sldLayoutId id="2147483686" r:id="rId33"/>
    <p:sldLayoutId id="2147483687" r:id="rId34"/>
    <p:sldLayoutId id="2147483688" r:id="rId35"/>
    <p:sldLayoutId id="2147483699" r:id="rId36"/>
    <p:sldLayoutId id="2147483697" r:id="rId37"/>
    <p:sldLayoutId id="2147483702" r:id="rId38"/>
    <p:sldLayoutId id="2147483700" r:id="rId39"/>
    <p:sldLayoutId id="2147483701"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video" Target="https://www.youtube.com/embed/oUHMVgW5ICo?feature=oembed" TargetMode="External"/><Relationship Id="rId5" Type="http://schemas.openxmlformats.org/officeDocument/2006/relationships/image" Target="../media/image36.png"/><Relationship Id="rId4" Type="http://schemas.openxmlformats.org/officeDocument/2006/relationships/hyperlink" Target="https://youtu.be/oUHMVgW5ICo"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1.xml"/><Relationship Id="rId1" Type="http://schemas.openxmlformats.org/officeDocument/2006/relationships/video" Target="https://www.youtube.com/embed/BfNUCk40uWQ?feature=oembed" TargetMode="External"/><Relationship Id="rId5" Type="http://schemas.openxmlformats.org/officeDocument/2006/relationships/image" Target="../media/image38.png"/><Relationship Id="rId4" Type="http://schemas.openxmlformats.org/officeDocument/2006/relationships/hyperlink" Target="https://youtu.be/oUHMVgW5ICo"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1.xml"/><Relationship Id="rId1" Type="http://schemas.openxmlformats.org/officeDocument/2006/relationships/video" Target="https://www.youtube.com/embed/iskA2ZemWOA?feature=oembed" TargetMode="External"/><Relationship Id="rId5" Type="http://schemas.openxmlformats.org/officeDocument/2006/relationships/image" Target="../media/image38.png"/><Relationship Id="rId4" Type="http://schemas.openxmlformats.org/officeDocument/2006/relationships/hyperlink" Target="https://youtu.be/oUHMVgW5ICo"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6F9587-E54A-6C1A-560A-529D32464B5B}"/>
              </a:ext>
            </a:extLst>
          </p:cNvPr>
          <p:cNvSpPr>
            <a:spLocks noGrp="1"/>
          </p:cNvSpPr>
          <p:nvPr>
            <p:ph type="ctrTitle"/>
          </p:nvPr>
        </p:nvSpPr>
        <p:spPr>
          <a:xfrm>
            <a:off x="151274" y="439025"/>
            <a:ext cx="4345311" cy="3287400"/>
          </a:xfrm>
        </p:spPr>
        <p:txBody>
          <a:bodyPr anchor="t"/>
          <a:lstStyle/>
          <a:p>
            <a:pPr algn="l"/>
            <a:r>
              <a:rPr lang="nl-NL" dirty="0"/>
              <a:t>Financiële duurzaamheid</a:t>
            </a:r>
          </a:p>
        </p:txBody>
      </p:sp>
      <p:sp>
        <p:nvSpPr>
          <p:cNvPr id="6" name="Ondertitel 2">
            <a:extLst>
              <a:ext uri="{FF2B5EF4-FFF2-40B4-BE49-F238E27FC236}">
                <a16:creationId xmlns:a16="http://schemas.microsoft.com/office/drawing/2014/main" id="{DC6ADB5D-83A2-21CF-C2E8-660760677211}"/>
              </a:ext>
            </a:extLst>
          </p:cNvPr>
          <p:cNvSpPr txBox="1">
            <a:spLocks/>
          </p:cNvSpPr>
          <p:nvPr/>
        </p:nvSpPr>
        <p:spPr>
          <a:xfrm>
            <a:off x="76459" y="2302048"/>
            <a:ext cx="3221653" cy="792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200"/>
              <a:buFont typeface="Calibri"/>
              <a:buNone/>
              <a:defRPr sz="2200" b="1" i="0" u="none" strike="noStrike" cap="none">
                <a:solidFill>
                  <a:schemeClr val="dk1"/>
                </a:solidFill>
                <a:latin typeface="Calibri"/>
                <a:ea typeface="Calibri"/>
                <a:cs typeface="Calibri"/>
                <a:sym typeface="Calibri"/>
              </a:defRPr>
            </a:lvl1pPr>
            <a:lvl2pPr marL="914400" marR="0" lvl="1" indent="-317500" algn="ctr" rtl="0">
              <a:lnSpc>
                <a:spcPct val="100000"/>
              </a:lnSpc>
              <a:spcBef>
                <a:spcPts val="0"/>
              </a:spcBef>
              <a:spcAft>
                <a:spcPts val="0"/>
              </a:spcAft>
              <a:buClr>
                <a:schemeClr val="dk1"/>
              </a:buClr>
              <a:buSzPts val="2200"/>
              <a:buFont typeface="Calibri"/>
              <a:buNone/>
              <a:defRPr sz="2200" b="1" i="0" u="none" strike="noStrike" cap="none">
                <a:solidFill>
                  <a:schemeClr val="dk1"/>
                </a:solidFill>
                <a:latin typeface="Calibri"/>
                <a:ea typeface="Calibri"/>
                <a:cs typeface="Calibri"/>
                <a:sym typeface="Calibri"/>
              </a:defRPr>
            </a:lvl2pPr>
            <a:lvl3pPr marL="1371600" marR="0" lvl="2" indent="-317500" algn="ctr" rtl="0">
              <a:lnSpc>
                <a:spcPct val="100000"/>
              </a:lnSpc>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3pPr>
            <a:lvl4pPr marL="1828800" marR="0" lvl="3" indent="-317500" algn="ctr" rtl="0">
              <a:lnSpc>
                <a:spcPct val="100000"/>
              </a:lnSpc>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4pPr>
            <a:lvl5pPr marL="2286000" marR="0" lvl="4" indent="-317500" algn="ctr" rtl="0">
              <a:lnSpc>
                <a:spcPct val="100000"/>
              </a:lnSpc>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5pPr>
            <a:lvl6pPr marL="2743200" marR="0" lvl="5" indent="-317500" algn="ctr" rtl="0">
              <a:lnSpc>
                <a:spcPct val="100000"/>
              </a:lnSpc>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6pPr>
            <a:lvl7pPr marL="3200400" marR="0" lvl="6" indent="-317500" algn="ctr" rtl="0">
              <a:lnSpc>
                <a:spcPct val="100000"/>
              </a:lnSpc>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7pPr>
            <a:lvl8pPr marL="3657600" marR="0" lvl="7" indent="-317500" algn="ctr" rtl="0">
              <a:lnSpc>
                <a:spcPct val="100000"/>
              </a:lnSpc>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8pPr>
            <a:lvl9pPr marL="4114800" marR="0" lvl="8" indent="-317500" algn="ctr" rtl="0">
              <a:lnSpc>
                <a:spcPct val="100000"/>
              </a:lnSpc>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9pPr>
          </a:lstStyle>
          <a:p>
            <a:pPr algn="l"/>
            <a:r>
              <a:rPr lang="nl-NL" sz="1800" dirty="0">
                <a:solidFill>
                  <a:srgbClr val="000000"/>
                </a:solidFill>
                <a:latin typeface="Arial" panose="020B0604020202020204" pitchFamily="34" charset="0"/>
              </a:rPr>
              <a:t>Welkom bij het</a:t>
            </a:r>
          </a:p>
          <a:p>
            <a:pPr algn="l"/>
            <a:r>
              <a:rPr lang="nl-NL" sz="1800" dirty="0">
                <a:solidFill>
                  <a:srgbClr val="000000"/>
                </a:solidFill>
                <a:latin typeface="Arial" panose="020B0604020202020204" pitchFamily="34" charset="0"/>
              </a:rPr>
              <a:t>basisprogramma</a:t>
            </a:r>
          </a:p>
          <a:p>
            <a:pPr algn="l"/>
            <a:r>
              <a:rPr lang="nl-NL" sz="1800" dirty="0">
                <a:solidFill>
                  <a:srgbClr val="000000"/>
                </a:solidFill>
                <a:latin typeface="Arial" panose="020B0604020202020204" pitchFamily="34" charset="0"/>
              </a:rPr>
              <a:t>Financiële duurzaamheid</a:t>
            </a:r>
            <a:endParaRPr lang="nl-NL" dirty="0"/>
          </a:p>
          <a:p>
            <a:pPr algn="l"/>
            <a:br>
              <a:rPr lang="nl-NL" dirty="0"/>
            </a:br>
            <a:endParaRPr lang="nl-NL" dirty="0"/>
          </a:p>
        </p:txBody>
      </p:sp>
    </p:spTree>
    <p:extLst>
      <p:ext uri="{BB962C8B-B14F-4D97-AF65-F5344CB8AC3E}">
        <p14:creationId xmlns:p14="http://schemas.microsoft.com/office/powerpoint/2010/main" val="3792611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C7F63-A1D0-09EE-C0C3-F3246DCC7A23}"/>
              </a:ext>
            </a:extLst>
          </p:cNvPr>
          <p:cNvSpPr>
            <a:spLocks noGrp="1"/>
          </p:cNvSpPr>
          <p:nvPr>
            <p:ph type="title"/>
          </p:nvPr>
        </p:nvSpPr>
        <p:spPr/>
        <p:txBody>
          <a:bodyPr/>
          <a:lstStyle/>
          <a:p>
            <a:r>
              <a:rPr lang="nl-NL" dirty="0"/>
              <a:t>Reisgids 1: </a:t>
            </a:r>
            <a:br>
              <a:rPr lang="nl-NL" dirty="0"/>
            </a:br>
            <a:r>
              <a:rPr lang="nl-NL" dirty="0"/>
              <a:t>Checkvragen rond drievoudige balans en goed bestuur</a:t>
            </a:r>
          </a:p>
        </p:txBody>
      </p:sp>
      <p:sp>
        <p:nvSpPr>
          <p:cNvPr id="3" name="Tijdelijke aanduiding voor tekst 2">
            <a:extLst>
              <a:ext uri="{FF2B5EF4-FFF2-40B4-BE49-F238E27FC236}">
                <a16:creationId xmlns:a16="http://schemas.microsoft.com/office/drawing/2014/main" id="{9A235397-83B6-F8C8-8E39-30940AAC1525}"/>
              </a:ext>
            </a:extLst>
          </p:cNvPr>
          <p:cNvSpPr>
            <a:spLocks noGrp="1"/>
          </p:cNvSpPr>
          <p:nvPr>
            <p:ph type="body" idx="1"/>
          </p:nvPr>
        </p:nvSpPr>
        <p:spPr/>
        <p:txBody>
          <a:bodyPr/>
          <a:lstStyle/>
          <a:p>
            <a:pPr marL="139700" indent="0" fontAlgn="base">
              <a:buNone/>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482600" indent="-342900" fontAlgn="base">
              <a:buFont typeface="+mj-lt"/>
              <a:buAutoNum type="arabicPeriod" startAt="4"/>
            </a:pPr>
            <a:r>
              <a:rPr lang="nl-NL" b="0" i="0" u="none" strike="noStrike" dirty="0">
                <a:solidFill>
                  <a:srgbClr val="000000"/>
                </a:solidFill>
                <a:effectLst/>
                <a:latin typeface="Calibri" panose="020F0502020204030204" pitchFamily="34" charset="0"/>
                <a:cs typeface="Calibri" panose="020F0502020204030204" pitchFamily="34" charset="0"/>
              </a:rPr>
              <a:t>Naast de drievoudige balans werden in de video een paar dingen aangestipt over goed bestuur bij financieel beheer. Waren wij ons daarvan bewust? Is dit bij ons goed geregeld?</a:t>
            </a:r>
          </a:p>
          <a:p>
            <a:pPr fontAlgn="base">
              <a:buFont typeface="+mj-lt"/>
              <a:buAutoNum type="arabicPeriod" startAt="4"/>
            </a:pPr>
            <a:endParaRPr lang="nl-NL" b="0" i="0" u="none" strike="noStrike" dirty="0">
              <a:solidFill>
                <a:srgbClr val="000000"/>
              </a:solidFill>
              <a:effectLst/>
              <a:latin typeface="Calibri" panose="020F0502020204030204" pitchFamily="34" charset="0"/>
              <a:cs typeface="Calibri" panose="020F0502020204030204" pitchFamily="34" charset="0"/>
            </a:endParaRPr>
          </a:p>
          <a:p>
            <a:pPr fontAlgn="base">
              <a:buFont typeface="+mj-lt"/>
              <a:buAutoNum type="arabicPeriod" startAt="4"/>
            </a:pPr>
            <a:r>
              <a:rPr lang="nl-NL" b="0" i="0" u="none" strike="noStrike" dirty="0">
                <a:solidFill>
                  <a:srgbClr val="000000"/>
                </a:solidFill>
                <a:effectLst/>
                <a:latin typeface="Calibri" panose="020F0502020204030204" pitchFamily="34" charset="0"/>
                <a:cs typeface="Calibri" panose="020F0502020204030204" pitchFamily="34" charset="0"/>
              </a:rPr>
              <a:t>Welk van de besproken punten (de drievoudige balans en goed bestuur) vraagt bij ons de komende tijd het meest om aandacht en waarom?</a:t>
            </a:r>
          </a:p>
        </p:txBody>
      </p:sp>
    </p:spTree>
    <p:extLst>
      <p:ext uri="{BB962C8B-B14F-4D97-AF65-F5344CB8AC3E}">
        <p14:creationId xmlns:p14="http://schemas.microsoft.com/office/powerpoint/2010/main" val="320393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C7F63-A1D0-09EE-C0C3-F3246DCC7A23}"/>
              </a:ext>
            </a:extLst>
          </p:cNvPr>
          <p:cNvSpPr>
            <a:spLocks noGrp="1"/>
          </p:cNvSpPr>
          <p:nvPr>
            <p:ph type="title"/>
          </p:nvPr>
        </p:nvSpPr>
        <p:spPr/>
        <p:txBody>
          <a:bodyPr/>
          <a:lstStyle/>
          <a:p>
            <a:r>
              <a:rPr lang="nl-NL" dirty="0"/>
              <a:t>Reisgids 2: </a:t>
            </a:r>
            <a:br>
              <a:rPr lang="nl-NL" dirty="0"/>
            </a:br>
            <a:r>
              <a:rPr lang="nl-NL" dirty="0"/>
              <a:t>Quickscan rond financiële duurzaamheid</a:t>
            </a:r>
          </a:p>
        </p:txBody>
      </p:sp>
      <p:sp>
        <p:nvSpPr>
          <p:cNvPr id="3" name="Tijdelijke aanduiding voor tekst 2">
            <a:extLst>
              <a:ext uri="{FF2B5EF4-FFF2-40B4-BE49-F238E27FC236}">
                <a16:creationId xmlns:a16="http://schemas.microsoft.com/office/drawing/2014/main" id="{9A235397-83B6-F8C8-8E39-30940AAC1525}"/>
              </a:ext>
            </a:extLst>
          </p:cNvPr>
          <p:cNvSpPr>
            <a:spLocks noGrp="1"/>
          </p:cNvSpPr>
          <p:nvPr>
            <p:ph type="body" idx="1"/>
          </p:nvPr>
        </p:nvSpPr>
        <p:spPr/>
        <p:txBody>
          <a:bodyPr/>
          <a:lstStyle/>
          <a:p>
            <a:pPr marL="1054100" lvl="2" indent="0" fontAlgn="base">
              <a:spcBef>
                <a:spcPts val="0"/>
              </a:spcBef>
              <a:buNone/>
            </a:pPr>
            <a:endParaRPr lang="nl-NL" b="0" i="0" u="none" strike="noStrike" dirty="0">
              <a:solidFill>
                <a:srgbClr val="000000"/>
              </a:solidFill>
              <a:effectLst/>
              <a:latin typeface="Calibri" panose="020F0502020204030204" pitchFamily="34" charset="0"/>
              <a:cs typeface="Calibri" panose="020F0502020204030204" pitchFamily="34" charset="0"/>
            </a:endParaRPr>
          </a:p>
          <a:p>
            <a:pPr fontAlgn="base">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Doe als team de quickscan opnieuw. Verzamel de individuele scores om tot een totaalscore te komen en bespreek daarbij de meest uiteenlopende scores.</a:t>
            </a:r>
          </a:p>
          <a:p>
            <a:pPr fontAlgn="base">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fontAlgn="base">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Wat vraagt vanuit de totaalscore de komende tijd het meest om aandacht?</a:t>
            </a:r>
          </a:p>
          <a:p>
            <a:pPr fontAlgn="base">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fontAlgn="base">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Is er in de video iets naar voren gebracht dat we nog niet besproken hebben maar dat voor ons ook belangrijk is om vast te houden?</a:t>
            </a:r>
          </a:p>
        </p:txBody>
      </p:sp>
    </p:spTree>
    <p:extLst>
      <p:ext uri="{BB962C8B-B14F-4D97-AF65-F5344CB8AC3E}">
        <p14:creationId xmlns:p14="http://schemas.microsoft.com/office/powerpoint/2010/main" val="21421680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31909D-B607-21C7-C12D-32ACE42F751A}"/>
              </a:ext>
            </a:extLst>
          </p:cNvPr>
          <p:cNvSpPr>
            <a:spLocks noGrp="1"/>
          </p:cNvSpPr>
          <p:nvPr>
            <p:ph type="title"/>
          </p:nvPr>
        </p:nvSpPr>
        <p:spPr/>
        <p:txBody>
          <a:bodyPr/>
          <a:lstStyle/>
          <a:p>
            <a:r>
              <a:rPr lang="nl-NL" dirty="0"/>
              <a:t>Route</a:t>
            </a:r>
          </a:p>
        </p:txBody>
      </p:sp>
      <p:pic>
        <p:nvPicPr>
          <p:cNvPr id="3" name="Afbeelding 2" descr="Afbeelding met tekst, schermopname, lijn, Perceel&#10;&#10;Automatisch gegenereerde beschrijving">
            <a:extLst>
              <a:ext uri="{FF2B5EF4-FFF2-40B4-BE49-F238E27FC236}">
                <a16:creationId xmlns:a16="http://schemas.microsoft.com/office/drawing/2014/main" id="{E25231D0-CC89-8CE1-0719-6CFD022C8121}"/>
              </a:ext>
            </a:extLst>
          </p:cNvPr>
          <p:cNvPicPr>
            <a:picLocks noChangeAspect="1"/>
          </p:cNvPicPr>
          <p:nvPr/>
        </p:nvPicPr>
        <p:blipFill>
          <a:blip r:embed="rId2"/>
          <a:stretch>
            <a:fillRect/>
          </a:stretch>
        </p:blipFill>
        <p:spPr>
          <a:xfrm>
            <a:off x="1761231" y="778525"/>
            <a:ext cx="5621538" cy="4073419"/>
          </a:xfrm>
          <a:prstGeom prst="rect">
            <a:avLst/>
          </a:prstGeom>
        </p:spPr>
      </p:pic>
    </p:spTree>
    <p:extLst>
      <p:ext uri="{BB962C8B-B14F-4D97-AF65-F5344CB8AC3E}">
        <p14:creationId xmlns:p14="http://schemas.microsoft.com/office/powerpoint/2010/main" val="3766745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917ED649-4FEB-895C-A2BA-374F0FA11D69}"/>
              </a:ext>
            </a:extLst>
          </p:cNvPr>
          <p:cNvSpPr>
            <a:spLocks noGrp="1"/>
          </p:cNvSpPr>
          <p:nvPr>
            <p:ph type="title"/>
          </p:nvPr>
        </p:nvSpPr>
        <p:spPr>
          <a:xfrm>
            <a:off x="313200" y="206375"/>
            <a:ext cx="7744799" cy="572700"/>
          </a:xfrm>
        </p:spPr>
        <p:txBody>
          <a:bodyPr/>
          <a:lstStyle/>
          <a:p>
            <a:r>
              <a:rPr lang="nl-NL" dirty="0"/>
              <a:t>Oriëntatievideo</a:t>
            </a:r>
            <a:br>
              <a:rPr lang="nl-NL" dirty="0"/>
            </a:br>
            <a:r>
              <a:rPr lang="nl-NL" dirty="0"/>
              <a:t>Financiële duurzaamheid</a:t>
            </a:r>
          </a:p>
        </p:txBody>
      </p:sp>
      <p:pic>
        <p:nvPicPr>
          <p:cNvPr id="7" name="Onlinemedia 6">
            <a:hlinkClick r:id="" action="ppaction://media"/>
            <a:extLst>
              <a:ext uri="{FF2B5EF4-FFF2-40B4-BE49-F238E27FC236}">
                <a16:creationId xmlns:a16="http://schemas.microsoft.com/office/drawing/2014/main" id="{F4492A75-D1CD-9A51-5AA2-CE9740F66241}"/>
              </a:ext>
            </a:extLst>
          </p:cNvPr>
          <p:cNvPicPr>
            <a:picLocks noRot="1" noChangeAspect="1"/>
          </p:cNvPicPr>
          <p:nvPr>
            <a:videoFile r:link="rId1"/>
          </p:nvPr>
        </p:nvPicPr>
        <p:blipFill>
          <a:blip r:embed="rId3"/>
          <a:stretch>
            <a:fillRect/>
          </a:stretch>
        </p:blipFill>
        <p:spPr>
          <a:xfrm>
            <a:off x="407329" y="1454819"/>
            <a:ext cx="5955122" cy="3364644"/>
          </a:xfrm>
          <a:prstGeom prst="rect">
            <a:avLst/>
          </a:prstGeom>
        </p:spPr>
      </p:pic>
      <p:pic>
        <p:nvPicPr>
          <p:cNvPr id="2" name="Afbeelding 1" descr="Afbeelding met schermopname, Lettertype, tekst, Graphics&#10;&#10;Automatisch gegenereerde beschrijving">
            <a:hlinkClick r:id="rId4"/>
            <a:extLst>
              <a:ext uri="{FF2B5EF4-FFF2-40B4-BE49-F238E27FC236}">
                <a16:creationId xmlns:a16="http://schemas.microsoft.com/office/drawing/2014/main" id="{A6FC850A-654F-149D-8298-B026A3F132D2}"/>
              </a:ext>
            </a:extLst>
          </p:cNvPr>
          <p:cNvPicPr>
            <a:picLocks noChangeAspect="1"/>
          </p:cNvPicPr>
          <p:nvPr/>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196776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AD38A0-C2D0-7445-65CC-A9659608DD31}"/>
              </a:ext>
            </a:extLst>
          </p:cNvPr>
          <p:cNvSpPr>
            <a:spLocks noGrp="1"/>
          </p:cNvSpPr>
          <p:nvPr>
            <p:ph type="title"/>
          </p:nvPr>
        </p:nvSpPr>
        <p:spPr>
          <a:xfrm>
            <a:off x="311700" y="205825"/>
            <a:ext cx="7993314" cy="572700"/>
          </a:xfrm>
        </p:spPr>
        <p:txBody>
          <a:bodyPr/>
          <a:lstStyle/>
          <a:p>
            <a:r>
              <a:rPr lang="nl-NL" dirty="0"/>
              <a:t>Oriëntatie 1: </a:t>
            </a:r>
            <a:br>
              <a:rPr lang="nl-NL" dirty="0"/>
            </a:br>
            <a:r>
              <a:rPr lang="nl-NL" dirty="0"/>
              <a:t>Eerste gedachten bij financiële duurzaamheid</a:t>
            </a:r>
          </a:p>
        </p:txBody>
      </p:sp>
      <p:sp>
        <p:nvSpPr>
          <p:cNvPr id="3" name="Tijdelijke aanduiding voor tekst 2">
            <a:extLst>
              <a:ext uri="{FF2B5EF4-FFF2-40B4-BE49-F238E27FC236}">
                <a16:creationId xmlns:a16="http://schemas.microsoft.com/office/drawing/2014/main" id="{DF481A3E-37A5-25CE-E1B2-F576E1CF6A3D}"/>
              </a:ext>
            </a:extLst>
          </p:cNvPr>
          <p:cNvSpPr>
            <a:spLocks noGrp="1"/>
          </p:cNvSpPr>
          <p:nvPr>
            <p:ph type="body" idx="1"/>
          </p:nvPr>
        </p:nvSpPr>
        <p:spPr/>
        <p:txBody>
          <a:bodyPr/>
          <a:lstStyle/>
          <a:p>
            <a:pPr marL="596900" lvl="1" indent="0" fontAlgn="base">
              <a:spcBef>
                <a:spcPts val="0"/>
              </a:spcBef>
              <a:buNone/>
            </a:pPr>
            <a:endParaRPr lang="nl-NL" b="0" i="0" u="none" strike="noStrike" dirty="0">
              <a:solidFill>
                <a:srgbClr val="000000"/>
              </a:solidFill>
              <a:effectLst/>
              <a:latin typeface="Calibri" panose="020F0502020204030204" pitchFamily="34" charset="0"/>
              <a:cs typeface="Calibri" panose="020F0502020204030204" pitchFamily="34" charset="0"/>
            </a:endParaRPr>
          </a:p>
          <a:p>
            <a:pPr fontAlgn="base">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Wat is het meest aansprekend in de video? Waarom? Denken we er hetzelfde over, of juist niet? Waarom? </a:t>
            </a:r>
          </a:p>
          <a:p>
            <a:pPr fontAlgn="base">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fontAlgn="base">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Hoe wordt er bij in de video vertegenwoordigde proefplekken gedacht over financiële duurzaamheid? Wat roept dit thema op en hoe wordt ermee omgegaan? </a:t>
            </a:r>
          </a:p>
          <a:p>
            <a:pPr fontAlgn="base">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fontAlgn="base">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Welke overeenkomsten en verschillen zijn er ten aanzien van onze eigen gedachten, gevoelens en ervaringen rond de financiële kant van het pionieren?</a:t>
            </a:r>
          </a:p>
          <a:p>
            <a:pPr fontAlgn="base">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fontAlgn="base">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Is er iets wat we vanuit de video kunnen meenemen voor onze proefplek? Zo ja, wat, en waarom?</a:t>
            </a:r>
          </a:p>
          <a:p>
            <a:pPr fontAlgn="base">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fontAlgn="base">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Hebben we iets gemist in de video? Zo ja, wat, en waarom?</a:t>
            </a:r>
          </a:p>
          <a:p>
            <a:pPr lvl="2"/>
            <a:endParaRPr lang="nl-NL" dirty="0"/>
          </a:p>
        </p:txBody>
      </p:sp>
    </p:spTree>
    <p:extLst>
      <p:ext uri="{BB962C8B-B14F-4D97-AF65-F5344CB8AC3E}">
        <p14:creationId xmlns:p14="http://schemas.microsoft.com/office/powerpoint/2010/main" val="42547484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AD38A0-C2D0-7445-65CC-A9659608DD31}"/>
              </a:ext>
            </a:extLst>
          </p:cNvPr>
          <p:cNvSpPr>
            <a:spLocks noGrp="1"/>
          </p:cNvSpPr>
          <p:nvPr>
            <p:ph type="title"/>
          </p:nvPr>
        </p:nvSpPr>
        <p:spPr/>
        <p:txBody>
          <a:bodyPr/>
          <a:lstStyle/>
          <a:p>
            <a:r>
              <a:rPr lang="nl-NL" dirty="0"/>
              <a:t>Oriëntatie 2: </a:t>
            </a:r>
            <a:br>
              <a:rPr lang="nl-NL" dirty="0"/>
            </a:br>
            <a:r>
              <a:rPr lang="nl-NL" dirty="0"/>
              <a:t>Over de streep</a:t>
            </a:r>
          </a:p>
        </p:txBody>
      </p:sp>
      <p:sp>
        <p:nvSpPr>
          <p:cNvPr id="3" name="Tijdelijke aanduiding voor tekst 2">
            <a:extLst>
              <a:ext uri="{FF2B5EF4-FFF2-40B4-BE49-F238E27FC236}">
                <a16:creationId xmlns:a16="http://schemas.microsoft.com/office/drawing/2014/main" id="{DF481A3E-37A5-25CE-E1B2-F576E1CF6A3D}"/>
              </a:ext>
            </a:extLst>
          </p:cNvPr>
          <p:cNvSpPr>
            <a:spLocks noGrp="1"/>
          </p:cNvSpPr>
          <p:nvPr>
            <p:ph type="body" idx="1"/>
          </p:nvPr>
        </p:nvSpPr>
        <p:spPr/>
        <p:txBody>
          <a:bodyPr/>
          <a:lstStyle/>
          <a:p>
            <a:pPr marL="596900" lvl="1" indent="0" fontAlgn="base">
              <a:spcBef>
                <a:spcPts val="0"/>
              </a:spcBef>
              <a:buNone/>
            </a:pPr>
            <a:endParaRPr lang="nl-NL" b="0" i="0" u="none" strike="noStrike" dirty="0">
              <a:solidFill>
                <a:srgbClr val="000000"/>
              </a:solidFill>
              <a:effectLst/>
              <a:latin typeface="Calibri" panose="020F0502020204030204" pitchFamily="34" charset="0"/>
              <a:cs typeface="Calibri" panose="020F0502020204030204" pitchFamily="34" charset="0"/>
            </a:endParaRPr>
          </a:p>
          <a:p>
            <a:pPr fontAlgn="base">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Wat is het meest blijven hangen na het bekijken van de video en wat roept dat op?</a:t>
            </a:r>
          </a:p>
          <a:p>
            <a:pPr fontAlgn="base">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fontAlgn="base">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Als we terugdenken aan onze positiebepaling bij ‘over de streep’, wat vonden we opvallend in onze eigen keuzes en/of de keuzes van anderen? Was er een keuze die om een of andere reden lastig te maken was? Zo ja, welke?</a:t>
            </a:r>
          </a:p>
          <a:p>
            <a:pPr fontAlgn="base">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fontAlgn="base">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Was er bij onze positiebepaling veel overeenstemming of stonden we als team vaak aan beide kanten van de streep? Wat heeft dit ons te zeggen?</a:t>
            </a:r>
          </a:p>
          <a:p>
            <a:pPr fontAlgn="base">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fontAlgn="base">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Is er in de video iets gezegd dat raakt aan onze keuzes bij ‘over de streep’?</a:t>
            </a:r>
          </a:p>
          <a:p>
            <a:pPr lvl="2"/>
            <a:endParaRPr lang="nl-NL" dirty="0"/>
          </a:p>
        </p:txBody>
      </p:sp>
    </p:spTree>
    <p:extLst>
      <p:ext uri="{BB962C8B-B14F-4D97-AF65-F5344CB8AC3E}">
        <p14:creationId xmlns:p14="http://schemas.microsoft.com/office/powerpoint/2010/main" val="1642985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309116-A8F6-DE6E-7DDF-849254292394}"/>
              </a:ext>
            </a:extLst>
          </p:cNvPr>
          <p:cNvSpPr>
            <a:spLocks noGrp="1"/>
          </p:cNvSpPr>
          <p:nvPr>
            <p:ph type="title"/>
          </p:nvPr>
        </p:nvSpPr>
        <p:spPr/>
        <p:txBody>
          <a:bodyPr/>
          <a:lstStyle/>
          <a:p>
            <a:r>
              <a:rPr lang="nl-NL" dirty="0"/>
              <a:t>Kompas 1: </a:t>
            </a:r>
            <a:br>
              <a:rPr lang="nl-NL" dirty="0"/>
            </a:br>
            <a:r>
              <a:rPr lang="nl-NL" dirty="0"/>
              <a:t>Tegeltjeswijsheid</a:t>
            </a:r>
          </a:p>
        </p:txBody>
      </p:sp>
      <p:pic>
        <p:nvPicPr>
          <p:cNvPr id="5" name="Afbeelding 4" descr="Afbeelding met zwart, duisternis&#10;&#10;Automatisch gegenereerde beschrijving">
            <a:extLst>
              <a:ext uri="{FF2B5EF4-FFF2-40B4-BE49-F238E27FC236}">
                <a16:creationId xmlns:a16="http://schemas.microsoft.com/office/drawing/2014/main" id="{572E9D79-1B5C-17BC-89D8-4203488F816B}"/>
              </a:ext>
            </a:extLst>
          </p:cNvPr>
          <p:cNvPicPr>
            <a:picLocks noChangeAspect="1"/>
          </p:cNvPicPr>
          <p:nvPr/>
        </p:nvPicPr>
        <p:blipFill>
          <a:blip r:embed="rId2"/>
          <a:stretch>
            <a:fillRect/>
          </a:stretch>
        </p:blipFill>
        <p:spPr>
          <a:xfrm>
            <a:off x="3721820" y="1705826"/>
            <a:ext cx="1700360" cy="1731848"/>
          </a:xfrm>
          <a:prstGeom prst="rect">
            <a:avLst/>
          </a:prstGeom>
        </p:spPr>
      </p:pic>
    </p:spTree>
    <p:extLst>
      <p:ext uri="{BB962C8B-B14F-4D97-AF65-F5344CB8AC3E}">
        <p14:creationId xmlns:p14="http://schemas.microsoft.com/office/powerpoint/2010/main" val="2385413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309116-A8F6-DE6E-7DDF-849254292394}"/>
              </a:ext>
            </a:extLst>
          </p:cNvPr>
          <p:cNvSpPr>
            <a:spLocks noGrp="1"/>
          </p:cNvSpPr>
          <p:nvPr>
            <p:ph type="title"/>
          </p:nvPr>
        </p:nvSpPr>
        <p:spPr/>
        <p:txBody>
          <a:bodyPr/>
          <a:lstStyle/>
          <a:p>
            <a:r>
              <a:rPr lang="nl-NL" dirty="0"/>
              <a:t>Kompas 2: </a:t>
            </a:r>
            <a:br>
              <a:rPr lang="nl-NL" dirty="0"/>
            </a:br>
            <a:r>
              <a:rPr lang="nl-NL" dirty="0"/>
              <a:t>Geld in de Bijbel</a:t>
            </a:r>
          </a:p>
        </p:txBody>
      </p:sp>
      <p:sp>
        <p:nvSpPr>
          <p:cNvPr id="3" name="Tijdelijke aanduiding voor tekst 2">
            <a:extLst>
              <a:ext uri="{FF2B5EF4-FFF2-40B4-BE49-F238E27FC236}">
                <a16:creationId xmlns:a16="http://schemas.microsoft.com/office/drawing/2014/main" id="{86D8BDA0-E2BA-F838-ACB0-AF348946BA8B}"/>
              </a:ext>
            </a:extLst>
          </p:cNvPr>
          <p:cNvSpPr>
            <a:spLocks noGrp="1"/>
          </p:cNvSpPr>
          <p:nvPr>
            <p:ph type="body" idx="1"/>
          </p:nvPr>
        </p:nvSpPr>
        <p:spPr/>
        <p:txBody>
          <a:bodyPr/>
          <a:lstStyle/>
          <a:p>
            <a:pPr lvl="1" fontAlgn="base">
              <a:spcBef>
                <a:spcPts val="0"/>
              </a:spcBef>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fontAlgn="base">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Wat roept het idee om een geldbiljet als boekenlegger in een bijbel te leggen bij ons op? </a:t>
            </a:r>
          </a:p>
          <a:p>
            <a:pPr fontAlgn="base">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fontAlgn="base">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We delen met elkaar hoe we zelf, in ons persoonlijk leven, geld en de Bijbel bij elkaar proberen te houden. Spelen de Bijbel en geloof in God een rol in ons inkomsten- en uitgavenpatroon? Zo ja, op welke manier?</a:t>
            </a:r>
          </a:p>
          <a:p>
            <a:pPr fontAlgn="base">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fontAlgn="base">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Welke elementen uit onze persoonlijke verhalen zouden we een plek willen geven in hoe we omgaan met ‘geld en Go(e)d’ bij onze proefplek?</a:t>
            </a:r>
          </a:p>
          <a:p>
            <a:pPr fontAlgn="base">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fontAlgn="base">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Kennen we bijbelpassages die veelzeggend zijn als het gaat over financiële duurzaamheid? Zo ja, welke?</a:t>
            </a:r>
          </a:p>
          <a:p>
            <a:pPr fontAlgn="base">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fontAlgn="base">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Uit de genoemde passages kiezen we er een. Hierbij leggen we voor de rest van deze bijeenkomst symbolisch een geldbiljet als boekenlegger. Hiermee doen we een uitspraak (belijdenis) over hoe wij geld en geloof bij elkaar willen houden.</a:t>
            </a:r>
          </a:p>
          <a:p>
            <a:pPr marL="596900" lvl="1" indent="0">
              <a:buNone/>
            </a:pPr>
            <a:endParaRPr lang="nl-N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43401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8FC82EC7-49B6-2490-0ADC-65B69B9B554F}"/>
              </a:ext>
            </a:extLst>
          </p:cNvPr>
          <p:cNvSpPr>
            <a:spLocks noGrp="1"/>
          </p:cNvSpPr>
          <p:nvPr>
            <p:ph type="title"/>
          </p:nvPr>
        </p:nvSpPr>
        <p:spPr>
          <a:xfrm>
            <a:off x="313200" y="206375"/>
            <a:ext cx="7744800" cy="572700"/>
          </a:xfrm>
        </p:spPr>
        <p:txBody>
          <a:bodyPr/>
          <a:lstStyle/>
          <a:p>
            <a:r>
              <a:rPr lang="nl-NL" dirty="0"/>
              <a:t>Reisgidsvideo</a:t>
            </a:r>
            <a:br>
              <a:rPr lang="nl-NL" dirty="0"/>
            </a:br>
            <a:r>
              <a:rPr lang="nl-NL" dirty="0"/>
              <a:t>Financiële duurzaamheid (1</a:t>
            </a:r>
            <a:r>
              <a:rPr lang="nl-NL" baseline="30000" dirty="0"/>
              <a:t>e</a:t>
            </a:r>
            <a:r>
              <a:rPr lang="nl-NL" dirty="0"/>
              <a:t> video)</a:t>
            </a:r>
            <a:br>
              <a:rPr lang="nl-NL" dirty="0"/>
            </a:br>
            <a:endParaRPr lang="nl-NL" dirty="0"/>
          </a:p>
        </p:txBody>
      </p:sp>
      <p:pic>
        <p:nvPicPr>
          <p:cNvPr id="5" name="Onlinemedia 4">
            <a:hlinkClick r:id="" action="ppaction://media"/>
            <a:extLst>
              <a:ext uri="{FF2B5EF4-FFF2-40B4-BE49-F238E27FC236}">
                <a16:creationId xmlns:a16="http://schemas.microsoft.com/office/drawing/2014/main" id="{35F5D330-659C-AD71-C200-E571DF50584E}"/>
              </a:ext>
            </a:extLst>
          </p:cNvPr>
          <p:cNvPicPr>
            <a:picLocks noRot="1" noChangeAspect="1"/>
          </p:cNvPicPr>
          <p:nvPr>
            <a:videoFile r:link="rId1"/>
          </p:nvPr>
        </p:nvPicPr>
        <p:blipFill rotWithShape="1">
          <a:blip r:embed="rId3"/>
          <a:srcRect/>
          <a:stretch/>
        </p:blipFill>
        <p:spPr>
          <a:xfrm>
            <a:off x="409027" y="1499475"/>
            <a:ext cx="5968125" cy="3371991"/>
          </a:xfrm>
          <a:prstGeom prst="rect">
            <a:avLst/>
          </a:prstGeom>
        </p:spPr>
      </p:pic>
      <p:pic>
        <p:nvPicPr>
          <p:cNvPr id="2" name="Afbeelding 1" descr="Afbeelding met tekst, schermopname, Lettertype, Graphics&#10;&#10;Automatisch gegenereerde beschrijving">
            <a:hlinkClick r:id="rId4"/>
            <a:extLst>
              <a:ext uri="{FF2B5EF4-FFF2-40B4-BE49-F238E27FC236}">
                <a16:creationId xmlns:a16="http://schemas.microsoft.com/office/drawing/2014/main" id="{9AFE89F3-E5B2-8AF0-5F30-1B2B2994E263}"/>
              </a:ext>
            </a:extLst>
          </p:cNvPr>
          <p:cNvPicPr>
            <a:picLocks noChangeAspect="1"/>
          </p:cNvPicPr>
          <p:nvPr/>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348706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333D468D-4381-F151-CD1E-3ED8B9282C80}"/>
              </a:ext>
            </a:extLst>
          </p:cNvPr>
          <p:cNvSpPr>
            <a:spLocks noGrp="1"/>
          </p:cNvSpPr>
          <p:nvPr>
            <p:ph type="title"/>
          </p:nvPr>
        </p:nvSpPr>
        <p:spPr>
          <a:xfrm>
            <a:off x="313200" y="206375"/>
            <a:ext cx="7744800" cy="572700"/>
          </a:xfrm>
        </p:spPr>
        <p:txBody>
          <a:bodyPr/>
          <a:lstStyle/>
          <a:p>
            <a:r>
              <a:rPr lang="nl-NL" dirty="0"/>
              <a:t>Reisgidsvideo</a:t>
            </a:r>
            <a:br>
              <a:rPr lang="nl-NL" dirty="0"/>
            </a:br>
            <a:r>
              <a:rPr lang="nl-NL" dirty="0"/>
              <a:t>Financiële duurzaamheid (2</a:t>
            </a:r>
            <a:r>
              <a:rPr lang="nl-NL" baseline="30000" dirty="0"/>
              <a:t>e</a:t>
            </a:r>
            <a:r>
              <a:rPr lang="nl-NL" dirty="0"/>
              <a:t> video)</a:t>
            </a:r>
          </a:p>
        </p:txBody>
      </p:sp>
      <p:pic>
        <p:nvPicPr>
          <p:cNvPr id="7" name="Onlinemedia 6">
            <a:hlinkClick r:id="" action="ppaction://media"/>
            <a:extLst>
              <a:ext uri="{FF2B5EF4-FFF2-40B4-BE49-F238E27FC236}">
                <a16:creationId xmlns:a16="http://schemas.microsoft.com/office/drawing/2014/main" id="{1082EDD2-08C0-A9B2-10F6-4693F6E6377D}"/>
              </a:ext>
            </a:extLst>
          </p:cNvPr>
          <p:cNvPicPr>
            <a:picLocks noRot="1" noChangeAspect="1"/>
          </p:cNvPicPr>
          <p:nvPr>
            <a:videoFile r:link="rId1"/>
          </p:nvPr>
        </p:nvPicPr>
        <p:blipFill>
          <a:blip r:embed="rId3"/>
          <a:stretch>
            <a:fillRect/>
          </a:stretch>
        </p:blipFill>
        <p:spPr>
          <a:xfrm>
            <a:off x="409028" y="1507358"/>
            <a:ext cx="5976006" cy="3376443"/>
          </a:xfrm>
          <a:prstGeom prst="rect">
            <a:avLst/>
          </a:prstGeom>
        </p:spPr>
      </p:pic>
      <p:pic>
        <p:nvPicPr>
          <p:cNvPr id="2" name="Afbeelding 1" descr="Afbeelding met tekst, schermopname, Lettertype, Graphics&#10;&#10;Automatisch gegenereerde beschrijving">
            <a:hlinkClick r:id="rId4"/>
            <a:extLst>
              <a:ext uri="{FF2B5EF4-FFF2-40B4-BE49-F238E27FC236}">
                <a16:creationId xmlns:a16="http://schemas.microsoft.com/office/drawing/2014/main" id="{175D1581-6C42-E32E-8914-923B5B33390A}"/>
              </a:ext>
            </a:extLst>
          </p:cNvPr>
          <p:cNvPicPr>
            <a:picLocks noChangeAspect="1"/>
          </p:cNvPicPr>
          <p:nvPr/>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394723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C7F63-A1D0-09EE-C0C3-F3246DCC7A23}"/>
              </a:ext>
            </a:extLst>
          </p:cNvPr>
          <p:cNvSpPr>
            <a:spLocks noGrp="1"/>
          </p:cNvSpPr>
          <p:nvPr>
            <p:ph type="title"/>
          </p:nvPr>
        </p:nvSpPr>
        <p:spPr/>
        <p:txBody>
          <a:bodyPr/>
          <a:lstStyle/>
          <a:p>
            <a:r>
              <a:rPr lang="nl-NL" dirty="0"/>
              <a:t>Reisgids 1: </a:t>
            </a:r>
            <a:br>
              <a:rPr lang="nl-NL" dirty="0"/>
            </a:br>
            <a:r>
              <a:rPr lang="nl-NL" dirty="0"/>
              <a:t>Checkvragen rond drievoudige balans en goed bestuur</a:t>
            </a:r>
          </a:p>
        </p:txBody>
      </p:sp>
      <p:sp>
        <p:nvSpPr>
          <p:cNvPr id="3" name="Tijdelijke aanduiding voor tekst 2">
            <a:extLst>
              <a:ext uri="{FF2B5EF4-FFF2-40B4-BE49-F238E27FC236}">
                <a16:creationId xmlns:a16="http://schemas.microsoft.com/office/drawing/2014/main" id="{9A235397-83B6-F8C8-8E39-30940AAC1525}"/>
              </a:ext>
            </a:extLst>
          </p:cNvPr>
          <p:cNvSpPr>
            <a:spLocks noGrp="1"/>
          </p:cNvSpPr>
          <p:nvPr>
            <p:ph type="body" idx="1"/>
          </p:nvPr>
        </p:nvSpPr>
        <p:spPr/>
        <p:txBody>
          <a:bodyPr/>
          <a:lstStyle/>
          <a:p>
            <a:pPr lvl="1" fontAlgn="base">
              <a:spcBef>
                <a:spcPts val="0"/>
              </a:spcBef>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fontAlgn="base">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Denkend aan de financiële balans die we in de video zagen, zetten we nu in twee kolommen drie grote gewichten op papier. Links schrijven we onze drie grootste kostenposten en rechts onze drie belangrijkste inkomstenbronnen. Zijn deze met elkaar in balans, voor zover we dat kunnen inschatten? </a:t>
            </a:r>
          </a:p>
          <a:p>
            <a:pPr fontAlgn="base">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fontAlgn="base">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Nu denken we aan een denkbeeldige balans, met aan de ene kant ‘vertrouwen’ en aan de andere kant ‘verantwoordelijkheid’. Of anders gezegd: ‘bidden en werken’. Is deze spirituele balans bij ons in evenwicht? Waarom wel of niet?</a:t>
            </a:r>
          </a:p>
          <a:p>
            <a:pPr fontAlgn="base">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fontAlgn="base">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De derde balans die in de video werd genoemd, is de morele balans. Tussen betaalbaarheid en rechtvaardigheid of waardigheid. Houden wij (voldoende) rekening met morele afwegingen als we financiële keuzes maken?</a:t>
            </a:r>
          </a:p>
        </p:txBody>
      </p:sp>
    </p:spTree>
    <p:extLst>
      <p:ext uri="{BB962C8B-B14F-4D97-AF65-F5344CB8AC3E}">
        <p14:creationId xmlns:p14="http://schemas.microsoft.com/office/powerpoint/2010/main" val="2309175668"/>
      </p:ext>
    </p:extLst>
  </p:cSld>
  <p:clrMapOvr>
    <a:masterClrMapping/>
  </p:clrMapOvr>
</p:sld>
</file>

<file path=ppt/theme/theme1.xml><?xml version="1.0" encoding="utf-8"?>
<a:theme xmlns:a="http://schemas.openxmlformats.org/drawingml/2006/main" name="Hoofdthema - Leren Pionieren">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1155</TotalTime>
  <Words>724</Words>
  <Application>Microsoft Macintosh PowerPoint</Application>
  <PresentationFormat>Diavoorstelling (16:9)</PresentationFormat>
  <Paragraphs>60</Paragraphs>
  <Slides>12</Slides>
  <Notes>0</Notes>
  <HiddenSlides>0</HiddenSlides>
  <MMClips>3</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12</vt:i4>
      </vt:variant>
    </vt:vector>
  </HeadingPairs>
  <TitlesOfParts>
    <vt:vector size="16" baseType="lpstr">
      <vt:lpstr>Arial</vt:lpstr>
      <vt:lpstr>Calibri</vt:lpstr>
      <vt:lpstr>Roboto</vt:lpstr>
      <vt:lpstr>Hoofdthema - Leren Pionieren</vt:lpstr>
      <vt:lpstr>Financiële duurzaamheid</vt:lpstr>
      <vt:lpstr>Oriëntatievideo Financiële duurzaamheid</vt:lpstr>
      <vt:lpstr>Oriëntatie 1:  Eerste gedachten bij financiële duurzaamheid</vt:lpstr>
      <vt:lpstr>Oriëntatie 2:  Over de streep</vt:lpstr>
      <vt:lpstr>Kompas 1:  Tegeltjeswijsheid</vt:lpstr>
      <vt:lpstr>Kompas 2:  Geld in de Bijbel</vt:lpstr>
      <vt:lpstr>Reisgidsvideo Financiële duurzaamheid (1e video) </vt:lpstr>
      <vt:lpstr>Reisgidsvideo Financiële duurzaamheid (2e video)</vt:lpstr>
      <vt:lpstr>Reisgids 1:  Checkvragen rond drievoudige balans en goed bestuur</vt:lpstr>
      <vt:lpstr>Reisgids 1:  Checkvragen rond drievoudige balans en goed bestuur</vt:lpstr>
      <vt:lpstr>Reisgids 2:  Quickscan rond financiële duurzaamheid</vt:lpstr>
      <vt:lpstr>Route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cp:lastModifiedBy>Edwin van Rijnsoever</cp:lastModifiedBy>
  <cp:revision>17</cp:revision>
  <dcterms:modified xsi:type="dcterms:W3CDTF">2024-04-24T20:56:56Z</dcterms:modified>
</cp:coreProperties>
</file>